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6" r:id="rId1"/>
  </p:sldMasterIdLst>
  <p:notesMasterIdLst>
    <p:notesMasterId r:id="rId18"/>
  </p:notesMasterIdLst>
  <p:sldIdLst>
    <p:sldId id="256" r:id="rId2"/>
    <p:sldId id="259" r:id="rId3"/>
    <p:sldId id="276" r:id="rId4"/>
    <p:sldId id="293" r:id="rId5"/>
    <p:sldId id="264" r:id="rId6"/>
    <p:sldId id="291" r:id="rId7"/>
    <p:sldId id="266" r:id="rId8"/>
    <p:sldId id="292" r:id="rId9"/>
    <p:sldId id="284" r:id="rId10"/>
    <p:sldId id="258" r:id="rId11"/>
    <p:sldId id="261" r:id="rId12"/>
    <p:sldId id="296" r:id="rId13"/>
    <p:sldId id="298" r:id="rId14"/>
    <p:sldId id="294" r:id="rId15"/>
    <p:sldId id="295" r:id="rId16"/>
    <p:sldId id="26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84" y="162"/>
      </p:cViewPr>
      <p:guideLst/>
    </p:cSldViewPr>
  </p:slideViewPr>
  <p:notesTextViewPr>
    <p:cViewPr>
      <p:scale>
        <a:sx n="3" d="2"/>
        <a:sy n="3" d="2"/>
      </p:scale>
      <p:origin x="0" y="0"/>
    </p:cViewPr>
  </p:notesTextViewPr>
  <p:notesViewPr>
    <p:cSldViewPr snapToGrid="0">
      <p:cViewPr varScale="1">
        <p:scale>
          <a:sx n="73" d="100"/>
          <a:sy n="73"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hyperlink" Target="mailto:acctpay@usu.edu" TargetMode="External"/><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s>
</file>

<file path=ppt/diagrams/_rels/drawing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mailto:acctpay@usu.edu" TargetMode="External"/><Relationship Id="rId7" Type="http://schemas.openxmlformats.org/officeDocument/2006/relationships/image" Target="../media/image8.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7.png"/><Relationship Id="rId11" Type="http://schemas.openxmlformats.org/officeDocument/2006/relationships/image" Target="../media/image12.svg"/><Relationship Id="rId5" Type="http://schemas.openxmlformats.org/officeDocument/2006/relationships/image" Target="../media/image6.sv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873A71B1-8259-48AB-AB3D-57BACB192AE2}" type="doc">
      <dgm:prSet loTypeId="urn:microsoft.com/office/officeart/2005/8/layout/vProcess5" loCatId="process" qsTypeId="urn:microsoft.com/office/officeart/2005/8/quickstyle/3d3" qsCatId="3D" csTypeId="urn:microsoft.com/office/officeart/2005/8/colors/colorful1" csCatId="colorful" phldr="1"/>
      <dgm:spPr/>
      <dgm:t>
        <a:bodyPr/>
        <a:lstStyle/>
        <a:p>
          <a:endParaRPr lang="en-US"/>
        </a:p>
      </dgm:t>
    </dgm:pt>
    <dgm:pt modelId="{19DE7E75-9921-4CAB-BF65-5484C310653A}">
      <dgm:prSet/>
      <dgm:spPr/>
      <dgm:t>
        <a:bodyPr/>
        <a:lstStyle/>
        <a:p>
          <a:r>
            <a:rPr lang="en-US" b="1" dirty="0">
              <a:latin typeface="Comic Sans MS" panose="030F0702030302020204" pitchFamily="66" charset="0"/>
            </a:rPr>
            <a:t>Dates and Deadlines</a:t>
          </a:r>
        </a:p>
      </dgm:t>
    </dgm:pt>
    <dgm:pt modelId="{DCC3618A-5752-414E-804C-561443065B19}" type="parTrans" cxnId="{D6CEA043-6889-4EF8-88C3-53B53873C4BD}">
      <dgm:prSet/>
      <dgm:spPr/>
      <dgm:t>
        <a:bodyPr/>
        <a:lstStyle/>
        <a:p>
          <a:endParaRPr lang="en-US"/>
        </a:p>
      </dgm:t>
    </dgm:pt>
    <dgm:pt modelId="{40541526-1688-4E55-A25C-D4E7EF9A63A8}" type="sibTrans" cxnId="{D6CEA043-6889-4EF8-88C3-53B53873C4BD}">
      <dgm:prSet/>
      <dgm:spPr/>
      <dgm:t>
        <a:bodyPr/>
        <a:lstStyle/>
        <a:p>
          <a:endParaRPr lang="en-US"/>
        </a:p>
      </dgm:t>
    </dgm:pt>
    <dgm:pt modelId="{238B36B6-53F0-4374-9C28-19843D3C3BB4}">
      <dgm:prSet/>
      <dgm:spPr/>
      <dgm:t>
        <a:bodyPr/>
        <a:lstStyle/>
        <a:p>
          <a:r>
            <a:rPr lang="en-US" b="1" dirty="0">
              <a:latin typeface="Comic Sans MS" panose="030F0702030302020204" pitchFamily="66" charset="0"/>
            </a:rPr>
            <a:t>Reclassifications &amp; Expense Year</a:t>
          </a:r>
        </a:p>
      </dgm:t>
    </dgm:pt>
    <dgm:pt modelId="{0406560B-0057-4D3C-99D4-7BD1DD703610}" type="parTrans" cxnId="{68880DA4-5C5A-4522-BB28-9F331C4CABA4}">
      <dgm:prSet/>
      <dgm:spPr/>
      <dgm:t>
        <a:bodyPr/>
        <a:lstStyle/>
        <a:p>
          <a:endParaRPr lang="en-US"/>
        </a:p>
      </dgm:t>
    </dgm:pt>
    <dgm:pt modelId="{7CDAA932-783A-45C8-8E19-331680037423}" type="sibTrans" cxnId="{68880DA4-5C5A-4522-BB28-9F331C4CABA4}">
      <dgm:prSet/>
      <dgm:spPr/>
      <dgm:t>
        <a:bodyPr/>
        <a:lstStyle/>
        <a:p>
          <a:endParaRPr lang="en-US"/>
        </a:p>
      </dgm:t>
    </dgm:pt>
    <dgm:pt modelId="{DD10A693-7C60-4E20-9472-318F9D7A055C}">
      <dgm:prSet/>
      <dgm:spPr/>
      <dgm:t>
        <a:bodyPr/>
        <a:lstStyle/>
        <a:p>
          <a:r>
            <a:rPr lang="en-US" b="1" dirty="0">
              <a:latin typeface="Comic Sans MS" panose="030F0702030302020204" pitchFamily="66" charset="0"/>
            </a:rPr>
            <a:t>Accounts Receivable/Bad Debt</a:t>
          </a:r>
        </a:p>
      </dgm:t>
    </dgm:pt>
    <dgm:pt modelId="{DD41C251-758B-49E5-BA19-A20CC90D2088}" type="parTrans" cxnId="{B7C447CE-56FC-4A1B-8652-B3240AA001FB}">
      <dgm:prSet/>
      <dgm:spPr/>
      <dgm:t>
        <a:bodyPr/>
        <a:lstStyle/>
        <a:p>
          <a:endParaRPr lang="en-US"/>
        </a:p>
      </dgm:t>
    </dgm:pt>
    <dgm:pt modelId="{38F2F103-B7F6-4FB8-BA61-793A35C6161C}" type="sibTrans" cxnId="{B7C447CE-56FC-4A1B-8652-B3240AA001FB}">
      <dgm:prSet/>
      <dgm:spPr/>
      <dgm:t>
        <a:bodyPr/>
        <a:lstStyle/>
        <a:p>
          <a:endParaRPr lang="en-US"/>
        </a:p>
      </dgm:t>
    </dgm:pt>
    <dgm:pt modelId="{FDC6280B-697C-47AA-BEFF-6EF255006AEE}">
      <dgm:prSet/>
      <dgm:spPr/>
      <dgm:t>
        <a:bodyPr/>
        <a:lstStyle/>
        <a:p>
          <a:r>
            <a:rPr lang="en-US" b="1" dirty="0">
              <a:latin typeface="Comic Sans MS" panose="030F0702030302020204" pitchFamily="66" charset="0"/>
            </a:rPr>
            <a:t>Year End Tasks</a:t>
          </a:r>
        </a:p>
      </dgm:t>
    </dgm:pt>
    <dgm:pt modelId="{7EF20BC8-98DA-4EB0-89C0-0A272ABA6FD0}" type="parTrans" cxnId="{CD171E48-7A22-469D-857F-ABC8D7721375}">
      <dgm:prSet/>
      <dgm:spPr/>
      <dgm:t>
        <a:bodyPr/>
        <a:lstStyle/>
        <a:p>
          <a:endParaRPr lang="en-US"/>
        </a:p>
      </dgm:t>
    </dgm:pt>
    <dgm:pt modelId="{8DEDFFCE-2141-40D5-94F9-0C9333B7EF85}" type="sibTrans" cxnId="{CD171E48-7A22-469D-857F-ABC8D7721375}">
      <dgm:prSet/>
      <dgm:spPr/>
      <dgm:t>
        <a:bodyPr/>
        <a:lstStyle/>
        <a:p>
          <a:endParaRPr lang="en-US"/>
        </a:p>
      </dgm:t>
    </dgm:pt>
    <dgm:pt modelId="{1392122D-1AE9-445E-91A4-33593AC8280F}">
      <dgm:prSet/>
      <dgm:spPr/>
      <dgm:t>
        <a:bodyPr/>
        <a:lstStyle/>
        <a:p>
          <a:r>
            <a:rPr lang="en-US" b="1">
              <a:latin typeface="Comic Sans MS" panose="030F0702030302020204" pitchFamily="66" charset="0"/>
            </a:rPr>
            <a:t>Updates and Reminders</a:t>
          </a:r>
          <a:endParaRPr lang="en-US" b="1" dirty="0">
            <a:latin typeface="Comic Sans MS" panose="030F0702030302020204" pitchFamily="66" charset="0"/>
          </a:endParaRPr>
        </a:p>
      </dgm:t>
    </dgm:pt>
    <dgm:pt modelId="{D75DA8F2-9473-43E1-AF0E-A15A5797F339}" type="parTrans" cxnId="{99B2B761-95E0-4EA8-BE55-0C4B5D8E13D0}">
      <dgm:prSet/>
      <dgm:spPr/>
      <dgm:t>
        <a:bodyPr/>
        <a:lstStyle/>
        <a:p>
          <a:endParaRPr lang="en-US"/>
        </a:p>
      </dgm:t>
    </dgm:pt>
    <dgm:pt modelId="{1234DE43-308D-4DFD-9395-D8C3290FC2C1}" type="sibTrans" cxnId="{99B2B761-95E0-4EA8-BE55-0C4B5D8E13D0}">
      <dgm:prSet/>
      <dgm:spPr/>
      <dgm:t>
        <a:bodyPr/>
        <a:lstStyle/>
        <a:p>
          <a:endParaRPr lang="en-US"/>
        </a:p>
      </dgm:t>
    </dgm:pt>
    <dgm:pt modelId="{E0518AB7-EE1A-40AC-9855-A9F6BF8C04C7}" type="pres">
      <dgm:prSet presAssocID="{873A71B1-8259-48AB-AB3D-57BACB192AE2}" presName="outerComposite" presStyleCnt="0">
        <dgm:presLayoutVars>
          <dgm:chMax val="5"/>
          <dgm:dir/>
          <dgm:resizeHandles val="exact"/>
        </dgm:presLayoutVars>
      </dgm:prSet>
      <dgm:spPr/>
    </dgm:pt>
    <dgm:pt modelId="{3FB92333-3E3B-4710-A5FD-7F6730A4EFAB}" type="pres">
      <dgm:prSet presAssocID="{873A71B1-8259-48AB-AB3D-57BACB192AE2}" presName="dummyMaxCanvas" presStyleCnt="0">
        <dgm:presLayoutVars/>
      </dgm:prSet>
      <dgm:spPr/>
    </dgm:pt>
    <dgm:pt modelId="{71BA07D0-9550-4A8B-9EA5-B32F02A6FAD2}" type="pres">
      <dgm:prSet presAssocID="{873A71B1-8259-48AB-AB3D-57BACB192AE2}" presName="FiveNodes_1" presStyleLbl="node1" presStyleIdx="0" presStyleCnt="5">
        <dgm:presLayoutVars>
          <dgm:bulletEnabled val="1"/>
        </dgm:presLayoutVars>
      </dgm:prSet>
      <dgm:spPr/>
    </dgm:pt>
    <dgm:pt modelId="{B4945285-E131-4BF3-8C67-D81F14E2B3AE}" type="pres">
      <dgm:prSet presAssocID="{873A71B1-8259-48AB-AB3D-57BACB192AE2}" presName="FiveNodes_2" presStyleLbl="node1" presStyleIdx="1" presStyleCnt="5">
        <dgm:presLayoutVars>
          <dgm:bulletEnabled val="1"/>
        </dgm:presLayoutVars>
      </dgm:prSet>
      <dgm:spPr/>
    </dgm:pt>
    <dgm:pt modelId="{D945FFA0-82A4-4975-8E6B-A8ACBB3816AA}" type="pres">
      <dgm:prSet presAssocID="{873A71B1-8259-48AB-AB3D-57BACB192AE2}" presName="FiveNodes_3" presStyleLbl="node1" presStyleIdx="2" presStyleCnt="5">
        <dgm:presLayoutVars>
          <dgm:bulletEnabled val="1"/>
        </dgm:presLayoutVars>
      </dgm:prSet>
      <dgm:spPr/>
    </dgm:pt>
    <dgm:pt modelId="{45D2DC01-C582-4AD7-9E4C-FD13065CEEDA}" type="pres">
      <dgm:prSet presAssocID="{873A71B1-8259-48AB-AB3D-57BACB192AE2}" presName="FiveNodes_4" presStyleLbl="node1" presStyleIdx="3" presStyleCnt="5">
        <dgm:presLayoutVars>
          <dgm:bulletEnabled val="1"/>
        </dgm:presLayoutVars>
      </dgm:prSet>
      <dgm:spPr/>
    </dgm:pt>
    <dgm:pt modelId="{2ED0EF49-8510-489B-944F-A61FCF51FDA1}" type="pres">
      <dgm:prSet presAssocID="{873A71B1-8259-48AB-AB3D-57BACB192AE2}" presName="FiveNodes_5" presStyleLbl="node1" presStyleIdx="4" presStyleCnt="5">
        <dgm:presLayoutVars>
          <dgm:bulletEnabled val="1"/>
        </dgm:presLayoutVars>
      </dgm:prSet>
      <dgm:spPr/>
    </dgm:pt>
    <dgm:pt modelId="{2E0F3119-225A-40A8-9F38-642022A127FF}" type="pres">
      <dgm:prSet presAssocID="{873A71B1-8259-48AB-AB3D-57BACB192AE2}" presName="FiveConn_1-2" presStyleLbl="fgAccFollowNode1" presStyleIdx="0" presStyleCnt="4">
        <dgm:presLayoutVars>
          <dgm:bulletEnabled val="1"/>
        </dgm:presLayoutVars>
      </dgm:prSet>
      <dgm:spPr/>
    </dgm:pt>
    <dgm:pt modelId="{B7D014E3-443D-4ACD-A9A8-6E15B8DDFC9D}" type="pres">
      <dgm:prSet presAssocID="{873A71B1-8259-48AB-AB3D-57BACB192AE2}" presName="FiveConn_2-3" presStyleLbl="fgAccFollowNode1" presStyleIdx="1" presStyleCnt="4">
        <dgm:presLayoutVars>
          <dgm:bulletEnabled val="1"/>
        </dgm:presLayoutVars>
      </dgm:prSet>
      <dgm:spPr/>
    </dgm:pt>
    <dgm:pt modelId="{F854CCE6-DDC8-4455-B583-1EFBEEE95CCD}" type="pres">
      <dgm:prSet presAssocID="{873A71B1-8259-48AB-AB3D-57BACB192AE2}" presName="FiveConn_3-4" presStyleLbl="fgAccFollowNode1" presStyleIdx="2" presStyleCnt="4">
        <dgm:presLayoutVars>
          <dgm:bulletEnabled val="1"/>
        </dgm:presLayoutVars>
      </dgm:prSet>
      <dgm:spPr/>
    </dgm:pt>
    <dgm:pt modelId="{3D7B7F96-C0DC-41D5-9982-39E50FF1450F}" type="pres">
      <dgm:prSet presAssocID="{873A71B1-8259-48AB-AB3D-57BACB192AE2}" presName="FiveConn_4-5" presStyleLbl="fgAccFollowNode1" presStyleIdx="3" presStyleCnt="4">
        <dgm:presLayoutVars>
          <dgm:bulletEnabled val="1"/>
        </dgm:presLayoutVars>
      </dgm:prSet>
      <dgm:spPr/>
    </dgm:pt>
    <dgm:pt modelId="{71E5BACE-9471-47FC-BFDD-EED3949212AC}" type="pres">
      <dgm:prSet presAssocID="{873A71B1-8259-48AB-AB3D-57BACB192AE2}" presName="FiveNodes_1_text" presStyleLbl="node1" presStyleIdx="4" presStyleCnt="5">
        <dgm:presLayoutVars>
          <dgm:bulletEnabled val="1"/>
        </dgm:presLayoutVars>
      </dgm:prSet>
      <dgm:spPr/>
    </dgm:pt>
    <dgm:pt modelId="{BC5F4FC3-697E-40AE-A389-737E5B91B52E}" type="pres">
      <dgm:prSet presAssocID="{873A71B1-8259-48AB-AB3D-57BACB192AE2}" presName="FiveNodes_2_text" presStyleLbl="node1" presStyleIdx="4" presStyleCnt="5">
        <dgm:presLayoutVars>
          <dgm:bulletEnabled val="1"/>
        </dgm:presLayoutVars>
      </dgm:prSet>
      <dgm:spPr/>
    </dgm:pt>
    <dgm:pt modelId="{D9598857-5D42-47A0-B9B8-87D3C43E114D}" type="pres">
      <dgm:prSet presAssocID="{873A71B1-8259-48AB-AB3D-57BACB192AE2}" presName="FiveNodes_3_text" presStyleLbl="node1" presStyleIdx="4" presStyleCnt="5">
        <dgm:presLayoutVars>
          <dgm:bulletEnabled val="1"/>
        </dgm:presLayoutVars>
      </dgm:prSet>
      <dgm:spPr/>
    </dgm:pt>
    <dgm:pt modelId="{5C6E48CB-3672-4F11-9F8E-D9DAD09955FB}" type="pres">
      <dgm:prSet presAssocID="{873A71B1-8259-48AB-AB3D-57BACB192AE2}" presName="FiveNodes_4_text" presStyleLbl="node1" presStyleIdx="4" presStyleCnt="5">
        <dgm:presLayoutVars>
          <dgm:bulletEnabled val="1"/>
        </dgm:presLayoutVars>
      </dgm:prSet>
      <dgm:spPr/>
    </dgm:pt>
    <dgm:pt modelId="{AADCB37E-959A-45F7-A224-2B1C066B9154}" type="pres">
      <dgm:prSet presAssocID="{873A71B1-8259-48AB-AB3D-57BACB192AE2}" presName="FiveNodes_5_text" presStyleLbl="node1" presStyleIdx="4" presStyleCnt="5">
        <dgm:presLayoutVars>
          <dgm:bulletEnabled val="1"/>
        </dgm:presLayoutVars>
      </dgm:prSet>
      <dgm:spPr/>
    </dgm:pt>
  </dgm:ptLst>
  <dgm:cxnLst>
    <dgm:cxn modelId="{18A88509-0000-4B9A-B219-088BE858556D}" type="presOf" srcId="{FDC6280B-697C-47AA-BEFF-6EF255006AEE}" destId="{D945FFA0-82A4-4975-8E6B-A8ACBB3816AA}" srcOrd="0" destOrd="0" presId="urn:microsoft.com/office/officeart/2005/8/layout/vProcess5"/>
    <dgm:cxn modelId="{6AD66A0B-1C11-4E1F-9F7B-164049C99C36}" type="presOf" srcId="{19DE7E75-9921-4CAB-BF65-5484C310653A}" destId="{71E5BACE-9471-47FC-BFDD-EED3949212AC}" srcOrd="1" destOrd="0" presId="urn:microsoft.com/office/officeart/2005/8/layout/vProcess5"/>
    <dgm:cxn modelId="{C44C9B19-7728-45B1-9E7C-597C28625FBB}" type="presOf" srcId="{FDC6280B-697C-47AA-BEFF-6EF255006AEE}" destId="{D9598857-5D42-47A0-B9B8-87D3C43E114D}" srcOrd="1" destOrd="0" presId="urn:microsoft.com/office/officeart/2005/8/layout/vProcess5"/>
    <dgm:cxn modelId="{8832362F-415D-48D1-A17A-EDD8D3A6C6F9}" type="presOf" srcId="{DD10A693-7C60-4E20-9472-318F9D7A055C}" destId="{45D2DC01-C582-4AD7-9E4C-FD13065CEEDA}" srcOrd="0" destOrd="0" presId="urn:microsoft.com/office/officeart/2005/8/layout/vProcess5"/>
    <dgm:cxn modelId="{65D26860-2095-4530-B035-A5818D883E8F}" type="presOf" srcId="{238B36B6-53F0-4374-9C28-19843D3C3BB4}" destId="{BC5F4FC3-697E-40AE-A389-737E5B91B52E}" srcOrd="1" destOrd="0" presId="urn:microsoft.com/office/officeart/2005/8/layout/vProcess5"/>
    <dgm:cxn modelId="{B1F05B61-6E6A-4F04-B4E1-F894B8DD671F}" type="presOf" srcId="{8DEDFFCE-2141-40D5-94F9-0C9333B7EF85}" destId="{F854CCE6-DDC8-4455-B583-1EFBEEE95CCD}" srcOrd="0" destOrd="0" presId="urn:microsoft.com/office/officeart/2005/8/layout/vProcess5"/>
    <dgm:cxn modelId="{A0434341-0D75-46F6-A60C-34FD9A5F1C9D}" type="presOf" srcId="{1392122D-1AE9-445E-91A4-33593AC8280F}" destId="{2ED0EF49-8510-489B-944F-A61FCF51FDA1}" srcOrd="0" destOrd="0" presId="urn:microsoft.com/office/officeart/2005/8/layout/vProcess5"/>
    <dgm:cxn modelId="{99B2B761-95E0-4EA8-BE55-0C4B5D8E13D0}" srcId="{873A71B1-8259-48AB-AB3D-57BACB192AE2}" destId="{1392122D-1AE9-445E-91A4-33593AC8280F}" srcOrd="4" destOrd="0" parTransId="{D75DA8F2-9473-43E1-AF0E-A15A5797F339}" sibTransId="{1234DE43-308D-4DFD-9395-D8C3290FC2C1}"/>
    <dgm:cxn modelId="{D6CEA043-6889-4EF8-88C3-53B53873C4BD}" srcId="{873A71B1-8259-48AB-AB3D-57BACB192AE2}" destId="{19DE7E75-9921-4CAB-BF65-5484C310653A}" srcOrd="0" destOrd="0" parTransId="{DCC3618A-5752-414E-804C-561443065B19}" sibTransId="{40541526-1688-4E55-A25C-D4E7EF9A63A8}"/>
    <dgm:cxn modelId="{CD171E48-7A22-469D-857F-ABC8D7721375}" srcId="{873A71B1-8259-48AB-AB3D-57BACB192AE2}" destId="{FDC6280B-697C-47AA-BEFF-6EF255006AEE}" srcOrd="2" destOrd="0" parTransId="{7EF20BC8-98DA-4EB0-89C0-0A272ABA6FD0}" sibTransId="{8DEDFFCE-2141-40D5-94F9-0C9333B7EF85}"/>
    <dgm:cxn modelId="{3B9B036C-E256-48C2-9AB4-CB3AF44637D6}" type="presOf" srcId="{38F2F103-B7F6-4FB8-BA61-793A35C6161C}" destId="{3D7B7F96-C0DC-41D5-9982-39E50FF1450F}" srcOrd="0" destOrd="0" presId="urn:microsoft.com/office/officeart/2005/8/layout/vProcess5"/>
    <dgm:cxn modelId="{C6B02854-CD6A-445E-BC65-EADD285DD51B}" type="presOf" srcId="{1392122D-1AE9-445E-91A4-33593AC8280F}" destId="{AADCB37E-959A-45F7-A224-2B1C066B9154}" srcOrd="1" destOrd="0" presId="urn:microsoft.com/office/officeart/2005/8/layout/vProcess5"/>
    <dgm:cxn modelId="{0013D755-B485-4DCE-8364-024E0936399A}" type="presOf" srcId="{40541526-1688-4E55-A25C-D4E7EF9A63A8}" destId="{2E0F3119-225A-40A8-9F38-642022A127FF}" srcOrd="0" destOrd="0" presId="urn:microsoft.com/office/officeart/2005/8/layout/vProcess5"/>
    <dgm:cxn modelId="{E2A42385-2303-4DBE-9789-5BD23334474F}" type="presOf" srcId="{19DE7E75-9921-4CAB-BF65-5484C310653A}" destId="{71BA07D0-9550-4A8B-9EA5-B32F02A6FAD2}" srcOrd="0" destOrd="0" presId="urn:microsoft.com/office/officeart/2005/8/layout/vProcess5"/>
    <dgm:cxn modelId="{68880DA4-5C5A-4522-BB28-9F331C4CABA4}" srcId="{873A71B1-8259-48AB-AB3D-57BACB192AE2}" destId="{238B36B6-53F0-4374-9C28-19843D3C3BB4}" srcOrd="1" destOrd="0" parTransId="{0406560B-0057-4D3C-99D4-7BD1DD703610}" sibTransId="{7CDAA932-783A-45C8-8E19-331680037423}"/>
    <dgm:cxn modelId="{297244B4-3BAA-4EB7-A1F4-90359C1B8113}" type="presOf" srcId="{DD10A693-7C60-4E20-9472-318F9D7A055C}" destId="{5C6E48CB-3672-4F11-9F8E-D9DAD09955FB}" srcOrd="1" destOrd="0" presId="urn:microsoft.com/office/officeart/2005/8/layout/vProcess5"/>
    <dgm:cxn modelId="{B7C447CE-56FC-4A1B-8652-B3240AA001FB}" srcId="{873A71B1-8259-48AB-AB3D-57BACB192AE2}" destId="{DD10A693-7C60-4E20-9472-318F9D7A055C}" srcOrd="3" destOrd="0" parTransId="{DD41C251-758B-49E5-BA19-A20CC90D2088}" sibTransId="{38F2F103-B7F6-4FB8-BA61-793A35C6161C}"/>
    <dgm:cxn modelId="{B26308E0-F88D-45E2-9C21-4E6DC62CCC8A}" type="presOf" srcId="{7CDAA932-783A-45C8-8E19-331680037423}" destId="{B7D014E3-443D-4ACD-A9A8-6E15B8DDFC9D}" srcOrd="0" destOrd="0" presId="urn:microsoft.com/office/officeart/2005/8/layout/vProcess5"/>
    <dgm:cxn modelId="{1E5F8AEE-D501-4EF8-90F4-45A3DE278F85}" type="presOf" srcId="{238B36B6-53F0-4374-9C28-19843D3C3BB4}" destId="{B4945285-E131-4BF3-8C67-D81F14E2B3AE}" srcOrd="0" destOrd="0" presId="urn:microsoft.com/office/officeart/2005/8/layout/vProcess5"/>
    <dgm:cxn modelId="{522FA9F7-712E-4D4E-9C33-1BA3FE669CD7}" type="presOf" srcId="{873A71B1-8259-48AB-AB3D-57BACB192AE2}" destId="{E0518AB7-EE1A-40AC-9855-A9F6BF8C04C7}" srcOrd="0" destOrd="0" presId="urn:microsoft.com/office/officeart/2005/8/layout/vProcess5"/>
    <dgm:cxn modelId="{1912362A-DAC3-4035-9CB5-11A7A3FDAD32}" type="presParOf" srcId="{E0518AB7-EE1A-40AC-9855-A9F6BF8C04C7}" destId="{3FB92333-3E3B-4710-A5FD-7F6730A4EFAB}" srcOrd="0" destOrd="0" presId="urn:microsoft.com/office/officeart/2005/8/layout/vProcess5"/>
    <dgm:cxn modelId="{57890D74-861D-4AEE-B465-5DF1DABA99DD}" type="presParOf" srcId="{E0518AB7-EE1A-40AC-9855-A9F6BF8C04C7}" destId="{71BA07D0-9550-4A8B-9EA5-B32F02A6FAD2}" srcOrd="1" destOrd="0" presId="urn:microsoft.com/office/officeart/2005/8/layout/vProcess5"/>
    <dgm:cxn modelId="{539790AD-CA27-4609-8786-ED7D4CF9B362}" type="presParOf" srcId="{E0518AB7-EE1A-40AC-9855-A9F6BF8C04C7}" destId="{B4945285-E131-4BF3-8C67-D81F14E2B3AE}" srcOrd="2" destOrd="0" presId="urn:microsoft.com/office/officeart/2005/8/layout/vProcess5"/>
    <dgm:cxn modelId="{A65191A3-7836-4691-A594-7851862099C6}" type="presParOf" srcId="{E0518AB7-EE1A-40AC-9855-A9F6BF8C04C7}" destId="{D945FFA0-82A4-4975-8E6B-A8ACBB3816AA}" srcOrd="3" destOrd="0" presId="urn:microsoft.com/office/officeart/2005/8/layout/vProcess5"/>
    <dgm:cxn modelId="{CFA460AA-C51B-4849-A5AA-1FDA40C21D68}" type="presParOf" srcId="{E0518AB7-EE1A-40AC-9855-A9F6BF8C04C7}" destId="{45D2DC01-C582-4AD7-9E4C-FD13065CEEDA}" srcOrd="4" destOrd="0" presId="urn:microsoft.com/office/officeart/2005/8/layout/vProcess5"/>
    <dgm:cxn modelId="{2A26464D-168C-4BF2-A74D-63B2EFF143A1}" type="presParOf" srcId="{E0518AB7-EE1A-40AC-9855-A9F6BF8C04C7}" destId="{2ED0EF49-8510-489B-944F-A61FCF51FDA1}" srcOrd="5" destOrd="0" presId="urn:microsoft.com/office/officeart/2005/8/layout/vProcess5"/>
    <dgm:cxn modelId="{71F3D5B7-A719-487F-AFAB-84104DC7F297}" type="presParOf" srcId="{E0518AB7-EE1A-40AC-9855-A9F6BF8C04C7}" destId="{2E0F3119-225A-40A8-9F38-642022A127FF}" srcOrd="6" destOrd="0" presId="urn:microsoft.com/office/officeart/2005/8/layout/vProcess5"/>
    <dgm:cxn modelId="{F38000B3-4155-41F5-904F-2314558A86B2}" type="presParOf" srcId="{E0518AB7-EE1A-40AC-9855-A9F6BF8C04C7}" destId="{B7D014E3-443D-4ACD-A9A8-6E15B8DDFC9D}" srcOrd="7" destOrd="0" presId="urn:microsoft.com/office/officeart/2005/8/layout/vProcess5"/>
    <dgm:cxn modelId="{375CD95C-3263-40CC-94E4-E581257E5D78}" type="presParOf" srcId="{E0518AB7-EE1A-40AC-9855-A9F6BF8C04C7}" destId="{F854CCE6-DDC8-4455-B583-1EFBEEE95CCD}" srcOrd="8" destOrd="0" presId="urn:microsoft.com/office/officeart/2005/8/layout/vProcess5"/>
    <dgm:cxn modelId="{48599D41-D3CA-4BC3-B1F6-253998F19521}" type="presParOf" srcId="{E0518AB7-EE1A-40AC-9855-A9F6BF8C04C7}" destId="{3D7B7F96-C0DC-41D5-9982-39E50FF1450F}" srcOrd="9" destOrd="0" presId="urn:microsoft.com/office/officeart/2005/8/layout/vProcess5"/>
    <dgm:cxn modelId="{4121B100-C69C-49CE-8ACF-E454D362F6CA}" type="presParOf" srcId="{E0518AB7-EE1A-40AC-9855-A9F6BF8C04C7}" destId="{71E5BACE-9471-47FC-BFDD-EED3949212AC}" srcOrd="10" destOrd="0" presId="urn:microsoft.com/office/officeart/2005/8/layout/vProcess5"/>
    <dgm:cxn modelId="{68616079-85D2-489C-A623-57AB0A03989E}" type="presParOf" srcId="{E0518AB7-EE1A-40AC-9855-A9F6BF8C04C7}" destId="{BC5F4FC3-697E-40AE-A389-737E5B91B52E}" srcOrd="11" destOrd="0" presId="urn:microsoft.com/office/officeart/2005/8/layout/vProcess5"/>
    <dgm:cxn modelId="{0BBEBDA6-966D-4A5B-BB33-471200F5AAE6}" type="presParOf" srcId="{E0518AB7-EE1A-40AC-9855-A9F6BF8C04C7}" destId="{D9598857-5D42-47A0-B9B8-87D3C43E114D}" srcOrd="12" destOrd="0" presId="urn:microsoft.com/office/officeart/2005/8/layout/vProcess5"/>
    <dgm:cxn modelId="{FC374A74-7E87-4A78-AF7B-BD7F9D1039AB}" type="presParOf" srcId="{E0518AB7-EE1A-40AC-9855-A9F6BF8C04C7}" destId="{5C6E48CB-3672-4F11-9F8E-D9DAD09955FB}" srcOrd="13" destOrd="0" presId="urn:microsoft.com/office/officeart/2005/8/layout/vProcess5"/>
    <dgm:cxn modelId="{6231638E-4E5D-4745-8501-3349224D5E63}" type="presParOf" srcId="{E0518AB7-EE1A-40AC-9855-A9F6BF8C04C7}" destId="{AADCB37E-959A-45F7-A224-2B1C066B9154}"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EC8A547-AF26-440F-8F15-B7358EA0BF53}" type="doc">
      <dgm:prSet loTypeId="urn:microsoft.com/office/officeart/2016/7/layout/AccentHomeChevronProcess" loCatId="process" qsTypeId="urn:microsoft.com/office/officeart/2005/8/quickstyle/simple4" qsCatId="simple" csTypeId="urn:microsoft.com/office/officeart/2005/8/colors/accent2_2" csCatId="accent2" phldr="1"/>
      <dgm:spPr/>
      <dgm:t>
        <a:bodyPr/>
        <a:lstStyle/>
        <a:p>
          <a:endParaRPr lang="en-US"/>
        </a:p>
      </dgm:t>
    </dgm:pt>
    <dgm:pt modelId="{C714221E-C70E-4989-BE58-82928BCD7F07}">
      <dgm:prSet custT="1"/>
      <dgm:spPr/>
      <dgm:t>
        <a:bodyPr/>
        <a:lstStyle/>
        <a:p>
          <a:r>
            <a:rPr lang="en-US" sz="1800" b="1" dirty="0">
              <a:latin typeface="Comic Sans MS" panose="030F0702030302020204" pitchFamily="66" charset="0"/>
            </a:rPr>
            <a:t>July 10</a:t>
          </a:r>
        </a:p>
      </dgm:t>
    </dgm:pt>
    <dgm:pt modelId="{6D7A2C36-1177-467E-B365-3EFD57C1C6F1}" type="parTrans" cxnId="{4BD6CB85-5562-44CB-BF35-9D5C93AC96AA}">
      <dgm:prSet/>
      <dgm:spPr/>
      <dgm:t>
        <a:bodyPr/>
        <a:lstStyle/>
        <a:p>
          <a:endParaRPr lang="en-US" sz="1800" b="1">
            <a:latin typeface="Comic Sans MS" panose="030F0702030302020204" pitchFamily="66" charset="0"/>
          </a:endParaRPr>
        </a:p>
      </dgm:t>
    </dgm:pt>
    <dgm:pt modelId="{4404D5E6-9D0E-4EB0-B782-BAEDA5B96ED9}" type="sibTrans" cxnId="{4BD6CB85-5562-44CB-BF35-9D5C93AC96AA}">
      <dgm:prSet/>
      <dgm:spPr/>
      <dgm:t>
        <a:bodyPr/>
        <a:lstStyle/>
        <a:p>
          <a:endParaRPr lang="en-US" sz="1800" b="1">
            <a:latin typeface="Comic Sans MS" panose="030F0702030302020204" pitchFamily="66" charset="0"/>
          </a:endParaRPr>
        </a:p>
      </dgm:t>
    </dgm:pt>
    <dgm:pt modelId="{A659848C-C95D-4704-A241-8A939FF287F7}">
      <dgm:prSet custT="1"/>
      <dgm:spPr/>
      <dgm:t>
        <a:bodyPr/>
        <a:lstStyle/>
        <a:p>
          <a:r>
            <a:rPr lang="en-US" sz="1800" b="1" dirty="0">
              <a:latin typeface="Comic Sans MS" panose="030F0702030302020204" pitchFamily="66" charset="0"/>
            </a:rPr>
            <a:t>Refresh</a:t>
          </a:r>
          <a:r>
            <a:rPr lang="en-US" sz="1600" b="1" dirty="0">
              <a:latin typeface="Comic Sans MS" panose="030F0702030302020204" pitchFamily="66" charset="0"/>
            </a:rPr>
            <a:t> </a:t>
          </a:r>
          <a:r>
            <a:rPr lang="en-US" sz="1800" b="1" dirty="0">
              <a:latin typeface="Comic Sans MS" panose="030F0702030302020204" pitchFamily="66" charset="0"/>
            </a:rPr>
            <a:t>12:30 &amp; 3:00 pm</a:t>
          </a:r>
        </a:p>
        <a:p>
          <a:endParaRPr lang="en-US" sz="1800" b="1" dirty="0">
            <a:latin typeface="Comic Sans MS" panose="030F0702030302020204" pitchFamily="66" charset="0"/>
          </a:endParaRPr>
        </a:p>
      </dgm:t>
    </dgm:pt>
    <dgm:pt modelId="{C325F530-94BA-442F-A235-E46C1B0BEF2F}" type="parTrans" cxnId="{90E7B870-FA81-4A58-A8E9-D7FC902FBC9C}">
      <dgm:prSet/>
      <dgm:spPr/>
      <dgm:t>
        <a:bodyPr/>
        <a:lstStyle/>
        <a:p>
          <a:endParaRPr lang="en-US" sz="1800" b="1">
            <a:latin typeface="Comic Sans MS" panose="030F0702030302020204" pitchFamily="66" charset="0"/>
          </a:endParaRPr>
        </a:p>
      </dgm:t>
    </dgm:pt>
    <dgm:pt modelId="{D14C0934-0767-414E-A11E-944AA8D67E6B}" type="sibTrans" cxnId="{90E7B870-FA81-4A58-A8E9-D7FC902FBC9C}">
      <dgm:prSet/>
      <dgm:spPr/>
      <dgm:t>
        <a:bodyPr/>
        <a:lstStyle/>
        <a:p>
          <a:endParaRPr lang="en-US" sz="1800" b="1">
            <a:latin typeface="Comic Sans MS" panose="030F0702030302020204" pitchFamily="66" charset="0"/>
          </a:endParaRPr>
        </a:p>
      </dgm:t>
    </dgm:pt>
    <dgm:pt modelId="{C4DD9259-B8F4-4301-BB5E-31E1B8C13547}">
      <dgm:prSet custT="1"/>
      <dgm:spPr/>
      <dgm:t>
        <a:bodyPr/>
        <a:lstStyle/>
        <a:p>
          <a:r>
            <a:rPr lang="en-US" sz="1800" b="1" dirty="0">
              <a:latin typeface="Comic Sans MS" panose="030F0702030302020204" pitchFamily="66" charset="0"/>
            </a:rPr>
            <a:t>July 22</a:t>
          </a:r>
        </a:p>
      </dgm:t>
    </dgm:pt>
    <dgm:pt modelId="{C5CDEEBB-7B2E-4BA1-AC75-F71A18F44E8D}" type="parTrans" cxnId="{3EC36E5D-4F5E-4C7B-8F3A-28C401A88451}">
      <dgm:prSet/>
      <dgm:spPr/>
      <dgm:t>
        <a:bodyPr/>
        <a:lstStyle/>
        <a:p>
          <a:endParaRPr lang="en-US" sz="1800" b="1">
            <a:latin typeface="Comic Sans MS" panose="030F0702030302020204" pitchFamily="66" charset="0"/>
          </a:endParaRPr>
        </a:p>
      </dgm:t>
    </dgm:pt>
    <dgm:pt modelId="{6C8151D0-F573-4BCA-AF03-66CC9757300F}" type="sibTrans" cxnId="{3EC36E5D-4F5E-4C7B-8F3A-28C401A88451}">
      <dgm:prSet/>
      <dgm:spPr/>
      <dgm:t>
        <a:bodyPr/>
        <a:lstStyle/>
        <a:p>
          <a:endParaRPr lang="en-US" sz="1800" b="1">
            <a:latin typeface="Comic Sans MS" panose="030F0702030302020204" pitchFamily="66" charset="0"/>
          </a:endParaRPr>
        </a:p>
      </dgm:t>
    </dgm:pt>
    <dgm:pt modelId="{6E267294-1239-4B50-B135-4DFA12104CA4}">
      <dgm:prSet custT="1"/>
      <dgm:spPr/>
      <dgm:t>
        <a:bodyPr/>
        <a:lstStyle/>
        <a:p>
          <a:pPr marL="0" lvl="0" indent="0" algn="l" defTabSz="800100">
            <a:lnSpc>
              <a:spcPct val="90000"/>
            </a:lnSpc>
            <a:spcBef>
              <a:spcPct val="0"/>
            </a:spcBef>
            <a:spcAft>
              <a:spcPct val="35000"/>
            </a:spcAft>
            <a:buNone/>
          </a:pPr>
          <a:r>
            <a:rPr lang="en-US" sz="1800" b="1" kern="1200" dirty="0">
              <a:solidFill>
                <a:prstClr val="black">
                  <a:hueOff val="0"/>
                  <a:satOff val="0"/>
                  <a:lumOff val="0"/>
                  <a:alphaOff val="0"/>
                </a:prstClr>
              </a:solidFill>
              <a:latin typeface="Comic Sans MS" panose="030F0702030302020204" pitchFamily="66" charset="0"/>
              <a:ea typeface="+mn-ea"/>
              <a:cs typeface="+mn-cs"/>
            </a:rPr>
            <a:t>Entries, Payroll,&amp; </a:t>
          </a:r>
          <a:r>
            <a:rPr lang="en-US" sz="1800" b="1" kern="1200" dirty="0" err="1">
              <a:solidFill>
                <a:prstClr val="black">
                  <a:hueOff val="0"/>
                  <a:satOff val="0"/>
                  <a:lumOff val="0"/>
                  <a:alphaOff val="0"/>
                </a:prstClr>
              </a:solidFill>
              <a:latin typeface="Comic Sans MS" panose="030F0702030302020204" pitchFamily="66" charset="0"/>
              <a:ea typeface="+mn-ea"/>
              <a:cs typeface="+mn-cs"/>
            </a:rPr>
            <a:t>Invs</a:t>
          </a:r>
          <a:r>
            <a:rPr lang="en-US" sz="1800" b="1" kern="1200" dirty="0">
              <a:solidFill>
                <a:prstClr val="black">
                  <a:hueOff val="0"/>
                  <a:satOff val="0"/>
                  <a:lumOff val="0"/>
                  <a:alphaOff val="0"/>
                </a:prstClr>
              </a:solidFill>
              <a:latin typeface="Comic Sans MS" panose="030F0702030302020204" pitchFamily="66" charset="0"/>
              <a:ea typeface="+mn-ea"/>
              <a:cs typeface="+mn-cs"/>
            </a:rPr>
            <a:t> to AP</a:t>
          </a:r>
        </a:p>
      </dgm:t>
    </dgm:pt>
    <dgm:pt modelId="{84AD20AD-440C-43D0-ADAF-534F9DFDE53F}" type="parTrans" cxnId="{8A01F244-AD23-407C-9A61-2A9245BBD802}">
      <dgm:prSet/>
      <dgm:spPr/>
      <dgm:t>
        <a:bodyPr/>
        <a:lstStyle/>
        <a:p>
          <a:endParaRPr lang="en-US" sz="1800" b="1">
            <a:latin typeface="Comic Sans MS" panose="030F0702030302020204" pitchFamily="66" charset="0"/>
          </a:endParaRPr>
        </a:p>
      </dgm:t>
    </dgm:pt>
    <dgm:pt modelId="{DBEA788A-6563-4159-ADE1-26684F70280A}" type="sibTrans" cxnId="{8A01F244-AD23-407C-9A61-2A9245BBD802}">
      <dgm:prSet/>
      <dgm:spPr/>
      <dgm:t>
        <a:bodyPr/>
        <a:lstStyle/>
        <a:p>
          <a:endParaRPr lang="en-US" sz="1800" b="1">
            <a:latin typeface="Comic Sans MS" panose="030F0702030302020204" pitchFamily="66" charset="0"/>
          </a:endParaRPr>
        </a:p>
      </dgm:t>
    </dgm:pt>
    <dgm:pt modelId="{C79F704D-EFF1-439D-85BA-DA475C1DBC47}">
      <dgm:prSet custT="1"/>
      <dgm:spPr/>
      <dgm:t>
        <a:bodyPr/>
        <a:lstStyle/>
        <a:p>
          <a:r>
            <a:rPr lang="en-US" sz="1800" b="1" dirty="0">
              <a:latin typeface="Comic Sans MS" panose="030F0702030302020204" pitchFamily="66" charset="0"/>
            </a:rPr>
            <a:t>July 27</a:t>
          </a:r>
        </a:p>
      </dgm:t>
    </dgm:pt>
    <dgm:pt modelId="{35A27F8B-D458-485D-A111-98D43745055D}" type="parTrans" cxnId="{056BE421-BAD4-496C-A40D-D0C4CB2AA678}">
      <dgm:prSet/>
      <dgm:spPr/>
      <dgm:t>
        <a:bodyPr/>
        <a:lstStyle/>
        <a:p>
          <a:endParaRPr lang="en-US" sz="1800" b="1">
            <a:latin typeface="Comic Sans MS" panose="030F0702030302020204" pitchFamily="66" charset="0"/>
          </a:endParaRPr>
        </a:p>
      </dgm:t>
    </dgm:pt>
    <dgm:pt modelId="{6590278A-0F37-41F2-80DC-CED32B23D71F}" type="sibTrans" cxnId="{056BE421-BAD4-496C-A40D-D0C4CB2AA678}">
      <dgm:prSet/>
      <dgm:spPr/>
      <dgm:t>
        <a:bodyPr/>
        <a:lstStyle/>
        <a:p>
          <a:endParaRPr lang="en-US" sz="1800" b="1">
            <a:latin typeface="Comic Sans MS" panose="030F0702030302020204" pitchFamily="66" charset="0"/>
          </a:endParaRPr>
        </a:p>
      </dgm:t>
    </dgm:pt>
    <dgm:pt modelId="{0085F001-4FE9-457A-BC52-AB594FCB3D14}">
      <dgm:prSet custT="1"/>
      <dgm:spPr/>
      <dgm:t>
        <a:bodyPr/>
        <a:lstStyle/>
        <a:p>
          <a:pPr marL="0" lvl="0" indent="0" algn="l" defTabSz="800100">
            <a:lnSpc>
              <a:spcPct val="90000"/>
            </a:lnSpc>
            <a:spcBef>
              <a:spcPct val="0"/>
            </a:spcBef>
            <a:spcAft>
              <a:spcPct val="35000"/>
            </a:spcAft>
            <a:buNone/>
          </a:pPr>
          <a:r>
            <a:rPr lang="en-US" sz="1800" b="1" kern="1200" dirty="0">
              <a:solidFill>
                <a:prstClr val="black">
                  <a:hueOff val="0"/>
                  <a:satOff val="0"/>
                  <a:lumOff val="0"/>
                  <a:alphaOff val="0"/>
                </a:prstClr>
              </a:solidFill>
              <a:latin typeface="Comic Sans MS" panose="030F0702030302020204" pitchFamily="66" charset="0"/>
              <a:ea typeface="+mn-ea"/>
              <a:cs typeface="+mn-cs"/>
            </a:rPr>
            <a:t>Approvals &amp; AP </a:t>
          </a:r>
          <a:r>
            <a:rPr lang="en-US" sz="1800" b="1" kern="1200" dirty="0" err="1">
              <a:solidFill>
                <a:prstClr val="black">
                  <a:hueOff val="0"/>
                  <a:satOff val="0"/>
                  <a:lumOff val="0"/>
                  <a:alphaOff val="0"/>
                </a:prstClr>
              </a:solidFill>
              <a:latin typeface="Comic Sans MS" panose="030F0702030302020204" pitchFamily="66" charset="0"/>
              <a:ea typeface="+mn-ea"/>
              <a:cs typeface="+mn-cs"/>
            </a:rPr>
            <a:t>Pymts</a:t>
          </a:r>
          <a:r>
            <a:rPr lang="en-US" sz="1800" b="1" kern="1200" dirty="0">
              <a:solidFill>
                <a:prstClr val="black">
                  <a:hueOff val="0"/>
                  <a:satOff val="0"/>
                  <a:lumOff val="0"/>
                  <a:alphaOff val="0"/>
                </a:prstClr>
              </a:solidFill>
              <a:latin typeface="Comic Sans MS" panose="030F0702030302020204" pitchFamily="66" charset="0"/>
              <a:ea typeface="+mn-ea"/>
              <a:cs typeface="+mn-cs"/>
            </a:rPr>
            <a:t> End</a:t>
          </a:r>
        </a:p>
      </dgm:t>
    </dgm:pt>
    <dgm:pt modelId="{7BD45D0A-DCA2-4BF1-86AA-602424D78C8C}" type="parTrans" cxnId="{D84CD5DC-4E04-4740-A7E2-EDBFE59DBCF2}">
      <dgm:prSet/>
      <dgm:spPr/>
      <dgm:t>
        <a:bodyPr/>
        <a:lstStyle/>
        <a:p>
          <a:endParaRPr lang="en-US" sz="1800" b="1">
            <a:latin typeface="Comic Sans MS" panose="030F0702030302020204" pitchFamily="66" charset="0"/>
          </a:endParaRPr>
        </a:p>
      </dgm:t>
    </dgm:pt>
    <dgm:pt modelId="{1EA701D0-13AB-41E3-81FA-9AECD7835247}" type="sibTrans" cxnId="{D84CD5DC-4E04-4740-A7E2-EDBFE59DBCF2}">
      <dgm:prSet/>
      <dgm:spPr/>
      <dgm:t>
        <a:bodyPr/>
        <a:lstStyle/>
        <a:p>
          <a:endParaRPr lang="en-US" sz="1800" b="1">
            <a:latin typeface="Comic Sans MS" panose="030F0702030302020204" pitchFamily="66" charset="0"/>
          </a:endParaRPr>
        </a:p>
      </dgm:t>
    </dgm:pt>
    <dgm:pt modelId="{586094EB-F9EB-4626-8289-1B7C3F28D47F}">
      <dgm:prSet custT="1"/>
      <dgm:spPr/>
      <dgm:t>
        <a:bodyPr/>
        <a:lstStyle/>
        <a:p>
          <a:r>
            <a:rPr lang="en-US" sz="1800" b="1" dirty="0">
              <a:latin typeface="Comic Sans MS" panose="030F0702030302020204" pitchFamily="66" charset="0"/>
            </a:rPr>
            <a:t>Aug 2 </a:t>
          </a:r>
        </a:p>
      </dgm:t>
    </dgm:pt>
    <dgm:pt modelId="{AA71EA2A-6FBE-4433-855F-A73BF3B971B2}" type="parTrans" cxnId="{12D3C975-9A99-41F5-B888-7714858DE47F}">
      <dgm:prSet/>
      <dgm:spPr/>
      <dgm:t>
        <a:bodyPr/>
        <a:lstStyle/>
        <a:p>
          <a:endParaRPr lang="en-US" sz="1800" b="1">
            <a:latin typeface="Comic Sans MS" panose="030F0702030302020204" pitchFamily="66" charset="0"/>
          </a:endParaRPr>
        </a:p>
      </dgm:t>
    </dgm:pt>
    <dgm:pt modelId="{94F82A90-E357-4333-873D-C9559D5E060A}" type="sibTrans" cxnId="{12D3C975-9A99-41F5-B888-7714858DE47F}">
      <dgm:prSet/>
      <dgm:spPr/>
      <dgm:t>
        <a:bodyPr/>
        <a:lstStyle/>
        <a:p>
          <a:endParaRPr lang="en-US" sz="1800" b="1">
            <a:latin typeface="Comic Sans MS" panose="030F0702030302020204" pitchFamily="66" charset="0"/>
          </a:endParaRPr>
        </a:p>
      </dgm:t>
    </dgm:pt>
    <dgm:pt modelId="{F4F59837-165F-47CF-BE31-3594F957C48B}">
      <dgm:prSet custT="1"/>
      <dgm:spPr/>
      <dgm:t>
        <a:bodyPr/>
        <a:lstStyle/>
        <a:p>
          <a:pPr marL="0" lvl="0" indent="0" algn="l" defTabSz="800100">
            <a:lnSpc>
              <a:spcPct val="90000"/>
            </a:lnSpc>
            <a:spcBef>
              <a:spcPct val="0"/>
            </a:spcBef>
            <a:spcAft>
              <a:spcPct val="35000"/>
            </a:spcAft>
            <a:buNone/>
          </a:pPr>
          <a:r>
            <a:rPr lang="en-US" sz="1800" b="1" kern="1200" dirty="0">
              <a:solidFill>
                <a:prstClr val="black">
                  <a:hueOff val="0"/>
                  <a:satOff val="0"/>
                  <a:lumOff val="0"/>
                  <a:alphaOff val="0"/>
                </a:prstClr>
              </a:solidFill>
              <a:latin typeface="Comic Sans MS" panose="030F0702030302020204" pitchFamily="66" charset="0"/>
              <a:ea typeface="+mn-ea"/>
              <a:cs typeface="+mn-cs"/>
            </a:rPr>
            <a:t>June Final</a:t>
          </a:r>
        </a:p>
      </dgm:t>
    </dgm:pt>
    <dgm:pt modelId="{00C3BA0B-1616-49ED-BDD9-D8BDD95F7339}" type="parTrans" cxnId="{E8210F59-9430-491C-A00E-4350C804AB1B}">
      <dgm:prSet/>
      <dgm:spPr/>
      <dgm:t>
        <a:bodyPr/>
        <a:lstStyle/>
        <a:p>
          <a:endParaRPr lang="en-US" sz="1800" b="1">
            <a:latin typeface="Comic Sans MS" panose="030F0702030302020204" pitchFamily="66" charset="0"/>
          </a:endParaRPr>
        </a:p>
      </dgm:t>
    </dgm:pt>
    <dgm:pt modelId="{700195C2-0DAC-4D42-9FC8-A5BF4435497C}" type="sibTrans" cxnId="{E8210F59-9430-491C-A00E-4350C804AB1B}">
      <dgm:prSet/>
      <dgm:spPr/>
      <dgm:t>
        <a:bodyPr/>
        <a:lstStyle/>
        <a:p>
          <a:endParaRPr lang="en-US" sz="1800" b="1">
            <a:latin typeface="Comic Sans MS" panose="030F0702030302020204" pitchFamily="66" charset="0"/>
          </a:endParaRPr>
        </a:p>
      </dgm:t>
    </dgm:pt>
    <dgm:pt modelId="{77F6705B-A6FA-44D7-BD1D-A12FE08317C5}">
      <dgm:prSet custT="1"/>
      <dgm:spPr/>
      <dgm:t>
        <a:bodyPr/>
        <a:lstStyle/>
        <a:p>
          <a:r>
            <a:rPr lang="en-US" sz="1800" b="1" dirty="0">
              <a:latin typeface="Comic Sans MS" panose="030F0702030302020204" pitchFamily="66" charset="0"/>
            </a:rPr>
            <a:t>Aug 9</a:t>
          </a:r>
        </a:p>
      </dgm:t>
    </dgm:pt>
    <dgm:pt modelId="{64D370DD-2FF3-481E-B36F-71407A98A0CB}" type="parTrans" cxnId="{BBF4923F-AEDB-4ED4-B633-93B269563E50}">
      <dgm:prSet/>
      <dgm:spPr/>
      <dgm:t>
        <a:bodyPr/>
        <a:lstStyle/>
        <a:p>
          <a:endParaRPr lang="en-US" sz="1800" b="1">
            <a:latin typeface="Comic Sans MS" panose="030F0702030302020204" pitchFamily="66" charset="0"/>
          </a:endParaRPr>
        </a:p>
      </dgm:t>
    </dgm:pt>
    <dgm:pt modelId="{5E120990-FE4D-421A-8DFE-31A827271C47}" type="sibTrans" cxnId="{BBF4923F-AEDB-4ED4-B633-93B269563E50}">
      <dgm:prSet/>
      <dgm:spPr/>
      <dgm:t>
        <a:bodyPr/>
        <a:lstStyle/>
        <a:p>
          <a:endParaRPr lang="en-US" sz="1800" b="1">
            <a:latin typeface="Comic Sans MS" panose="030F0702030302020204" pitchFamily="66" charset="0"/>
          </a:endParaRPr>
        </a:p>
      </dgm:t>
    </dgm:pt>
    <dgm:pt modelId="{DCB69B37-F514-48B7-A321-E3E3BCD44718}">
      <dgm:prSet custT="1"/>
      <dgm:spPr/>
      <dgm:t>
        <a:bodyPr/>
        <a:lstStyle/>
        <a:p>
          <a:pPr marL="0" lvl="0" indent="0" algn="l" defTabSz="800100">
            <a:lnSpc>
              <a:spcPct val="90000"/>
            </a:lnSpc>
            <a:spcBef>
              <a:spcPct val="0"/>
            </a:spcBef>
            <a:spcAft>
              <a:spcPct val="35000"/>
            </a:spcAft>
            <a:buNone/>
          </a:pPr>
          <a:r>
            <a:rPr lang="en-US" sz="1800" b="1" kern="1200" dirty="0">
              <a:solidFill>
                <a:prstClr val="black">
                  <a:hueOff val="0"/>
                  <a:satOff val="0"/>
                  <a:lumOff val="0"/>
                  <a:alphaOff val="0"/>
                </a:prstClr>
              </a:solidFill>
              <a:latin typeface="Comic Sans MS" panose="030F0702030302020204" pitchFamily="66" charset="0"/>
              <a:ea typeface="+mn-ea"/>
              <a:cs typeface="+mn-cs"/>
            </a:rPr>
            <a:t>July Month End</a:t>
          </a:r>
        </a:p>
      </dgm:t>
    </dgm:pt>
    <dgm:pt modelId="{08378419-C0CE-472F-A5E9-5B10B2932837}" type="parTrans" cxnId="{894A1BD1-EAF5-4F95-9B6E-3676014C5B47}">
      <dgm:prSet/>
      <dgm:spPr/>
      <dgm:t>
        <a:bodyPr/>
        <a:lstStyle/>
        <a:p>
          <a:endParaRPr lang="en-US" sz="1800" b="1">
            <a:latin typeface="Comic Sans MS" panose="030F0702030302020204" pitchFamily="66" charset="0"/>
          </a:endParaRPr>
        </a:p>
      </dgm:t>
    </dgm:pt>
    <dgm:pt modelId="{2AAAD4F7-4CF8-43DE-BB3F-12C456378F17}" type="sibTrans" cxnId="{894A1BD1-EAF5-4F95-9B6E-3676014C5B47}">
      <dgm:prSet/>
      <dgm:spPr/>
      <dgm:t>
        <a:bodyPr/>
        <a:lstStyle/>
        <a:p>
          <a:endParaRPr lang="en-US" sz="1800" b="1">
            <a:latin typeface="Comic Sans MS" panose="030F0702030302020204" pitchFamily="66" charset="0"/>
          </a:endParaRPr>
        </a:p>
      </dgm:t>
    </dgm:pt>
    <dgm:pt modelId="{3CD0D55A-79A7-47AE-932D-1E0B7D0BDA8B}">
      <dgm:prSet custT="1"/>
      <dgm:spPr/>
      <dgm:t>
        <a:bodyPr/>
        <a:lstStyle/>
        <a:p>
          <a:r>
            <a:rPr lang="en-US" sz="1800" b="1" dirty="0">
              <a:latin typeface="Comic Sans MS" panose="030F0702030302020204" pitchFamily="66" charset="0"/>
            </a:rPr>
            <a:t>July 9</a:t>
          </a:r>
        </a:p>
      </dgm:t>
    </dgm:pt>
    <dgm:pt modelId="{21DD8E7C-21CD-4680-B9FC-74321AEEADBF}" type="parTrans" cxnId="{4705D6B4-11C9-418F-82A9-42A8E3512A6B}">
      <dgm:prSet/>
      <dgm:spPr/>
      <dgm:t>
        <a:bodyPr/>
        <a:lstStyle/>
        <a:p>
          <a:endParaRPr lang="en-US"/>
        </a:p>
      </dgm:t>
    </dgm:pt>
    <dgm:pt modelId="{1EF3502B-AE84-4BE5-AFF1-CBA274D904CD}" type="sibTrans" cxnId="{4705D6B4-11C9-418F-82A9-42A8E3512A6B}">
      <dgm:prSet/>
      <dgm:spPr/>
      <dgm:t>
        <a:bodyPr/>
        <a:lstStyle/>
        <a:p>
          <a:endParaRPr lang="en-US"/>
        </a:p>
      </dgm:t>
    </dgm:pt>
    <dgm:pt modelId="{FC05A2CB-8C01-4EEA-8E8F-C8DFB249EE23}">
      <dgm:prSet custT="1"/>
      <dgm:spPr/>
      <dgm:t>
        <a:bodyPr/>
        <a:lstStyle/>
        <a:p>
          <a:r>
            <a:rPr lang="en-US" sz="1800" b="1" dirty="0">
              <a:latin typeface="Comic Sans MS" panose="030F0702030302020204" pitchFamily="66" charset="0"/>
            </a:rPr>
            <a:t>June Prelim</a:t>
          </a:r>
        </a:p>
      </dgm:t>
    </dgm:pt>
    <dgm:pt modelId="{31A66D4C-B321-47CB-A44A-D94A107D3B20}" type="parTrans" cxnId="{2A0782E1-66ED-4F33-BC00-60417C61C655}">
      <dgm:prSet/>
      <dgm:spPr/>
      <dgm:t>
        <a:bodyPr/>
        <a:lstStyle/>
        <a:p>
          <a:endParaRPr lang="en-US"/>
        </a:p>
      </dgm:t>
    </dgm:pt>
    <dgm:pt modelId="{343A8402-1332-4C66-9C73-17BA7EA2502D}" type="sibTrans" cxnId="{2A0782E1-66ED-4F33-BC00-60417C61C655}">
      <dgm:prSet/>
      <dgm:spPr/>
      <dgm:t>
        <a:bodyPr/>
        <a:lstStyle/>
        <a:p>
          <a:endParaRPr lang="en-US"/>
        </a:p>
      </dgm:t>
    </dgm:pt>
    <dgm:pt modelId="{266CB74D-41D0-4AF6-8557-80C1A1C57CC3}">
      <dgm:prSet custT="1"/>
      <dgm:spPr/>
      <dgm:t>
        <a:bodyPr/>
        <a:lstStyle/>
        <a:p>
          <a:r>
            <a:rPr lang="en-US" sz="1800" b="1" dirty="0">
              <a:latin typeface="Comic Sans MS" panose="030F0702030302020204" pitchFamily="66" charset="0"/>
            </a:rPr>
            <a:t>July 1</a:t>
          </a:r>
        </a:p>
      </dgm:t>
    </dgm:pt>
    <dgm:pt modelId="{88E731B5-07C9-4E63-97D4-CD795FFDE39C}" type="parTrans" cxnId="{D0F32109-F913-4B63-8409-62D5F049D62F}">
      <dgm:prSet/>
      <dgm:spPr/>
      <dgm:t>
        <a:bodyPr/>
        <a:lstStyle/>
        <a:p>
          <a:endParaRPr lang="en-US"/>
        </a:p>
      </dgm:t>
    </dgm:pt>
    <dgm:pt modelId="{3D0F2F31-2A02-44B1-BD75-0B203209F876}" type="sibTrans" cxnId="{D0F32109-F913-4B63-8409-62D5F049D62F}">
      <dgm:prSet/>
      <dgm:spPr/>
      <dgm:t>
        <a:bodyPr/>
        <a:lstStyle/>
        <a:p>
          <a:endParaRPr lang="en-US"/>
        </a:p>
      </dgm:t>
    </dgm:pt>
    <dgm:pt modelId="{78640695-7653-4735-8641-B27381A2023B}">
      <dgm:prSet custT="1"/>
      <dgm:spPr/>
      <dgm:t>
        <a:bodyPr/>
        <a:lstStyle/>
        <a:p>
          <a:r>
            <a:rPr lang="en-US" sz="1800" b="1" kern="1200" dirty="0">
              <a:solidFill>
                <a:prstClr val="black">
                  <a:hueOff val="0"/>
                  <a:satOff val="0"/>
                  <a:lumOff val="0"/>
                  <a:alphaOff val="0"/>
                </a:prstClr>
              </a:solidFill>
              <a:latin typeface="Comic Sans MS" panose="030F0702030302020204" pitchFamily="66" charset="0"/>
              <a:ea typeface="+mn-ea"/>
              <a:cs typeface="+mn-cs"/>
            </a:rPr>
            <a:t>Reclass of expenses</a:t>
          </a:r>
          <a:r>
            <a:rPr lang="en-US" sz="1800" b="1" kern="1200" dirty="0">
              <a:latin typeface="Comic Sans MS" panose="030F0702030302020204" pitchFamily="66" charset="0"/>
            </a:rPr>
            <a:t> start</a:t>
          </a:r>
        </a:p>
      </dgm:t>
    </dgm:pt>
    <dgm:pt modelId="{C48B8888-A992-4DBA-AC14-1C15D9CE7199}" type="parTrans" cxnId="{C35B8321-2E80-4788-9ADC-39898ADA88F5}">
      <dgm:prSet/>
      <dgm:spPr/>
      <dgm:t>
        <a:bodyPr/>
        <a:lstStyle/>
        <a:p>
          <a:endParaRPr lang="en-US"/>
        </a:p>
      </dgm:t>
    </dgm:pt>
    <dgm:pt modelId="{32BCCFEB-59AA-4A4A-B4BC-596C3838FCC4}" type="sibTrans" cxnId="{C35B8321-2E80-4788-9ADC-39898ADA88F5}">
      <dgm:prSet/>
      <dgm:spPr/>
      <dgm:t>
        <a:bodyPr/>
        <a:lstStyle/>
        <a:p>
          <a:endParaRPr lang="en-US"/>
        </a:p>
      </dgm:t>
    </dgm:pt>
    <dgm:pt modelId="{DDF384D7-39B5-4068-8C66-6A59EBAA8D07}">
      <dgm:prSet custT="1"/>
      <dgm:spPr/>
      <dgm:t>
        <a:bodyPr/>
        <a:lstStyle/>
        <a:p>
          <a:r>
            <a:rPr lang="en-US" sz="1800" b="1" dirty="0">
              <a:latin typeface="Comic Sans MS" panose="030F0702030302020204" pitchFamily="66" charset="0"/>
            </a:rPr>
            <a:t>June 30</a:t>
          </a:r>
        </a:p>
      </dgm:t>
    </dgm:pt>
    <dgm:pt modelId="{2460D8E1-CEC5-403B-B03E-5390724F4047}" type="parTrans" cxnId="{6A92D229-C0D3-4A15-96CB-2AE945ADED6E}">
      <dgm:prSet/>
      <dgm:spPr/>
      <dgm:t>
        <a:bodyPr/>
        <a:lstStyle/>
        <a:p>
          <a:endParaRPr lang="en-US"/>
        </a:p>
      </dgm:t>
    </dgm:pt>
    <dgm:pt modelId="{C190EAD1-8966-4AFB-B851-65FC941C4C8B}" type="sibTrans" cxnId="{6A92D229-C0D3-4A15-96CB-2AE945ADED6E}">
      <dgm:prSet/>
      <dgm:spPr/>
      <dgm:t>
        <a:bodyPr/>
        <a:lstStyle/>
        <a:p>
          <a:endParaRPr lang="en-US"/>
        </a:p>
      </dgm:t>
    </dgm:pt>
    <dgm:pt modelId="{90C2CB44-DA54-4CBD-9130-A71AFF501B53}">
      <dgm:prSet custT="1"/>
      <dgm:spPr/>
      <dgm:t>
        <a:bodyPr/>
        <a:lstStyle/>
        <a:p>
          <a:r>
            <a:rPr lang="en-US" sz="1800" b="1" dirty="0">
              <a:latin typeface="Comic Sans MS" panose="030F0702030302020204" pitchFamily="66" charset="0"/>
            </a:rPr>
            <a:t>Deposits to Cashier by 2:00</a:t>
          </a:r>
        </a:p>
      </dgm:t>
    </dgm:pt>
    <dgm:pt modelId="{74597FB7-7468-46AD-92F1-A67710E9CC1F}" type="parTrans" cxnId="{DCF34E66-EED4-49A4-A935-DC528796A32F}">
      <dgm:prSet/>
      <dgm:spPr/>
      <dgm:t>
        <a:bodyPr/>
        <a:lstStyle/>
        <a:p>
          <a:endParaRPr lang="en-US"/>
        </a:p>
      </dgm:t>
    </dgm:pt>
    <dgm:pt modelId="{126A91A5-4B2E-4C5B-BA07-3E131E2927AF}" type="sibTrans" cxnId="{DCF34E66-EED4-49A4-A935-DC528796A32F}">
      <dgm:prSet/>
      <dgm:spPr/>
      <dgm:t>
        <a:bodyPr/>
        <a:lstStyle/>
        <a:p>
          <a:endParaRPr lang="en-US"/>
        </a:p>
      </dgm:t>
    </dgm:pt>
    <dgm:pt modelId="{DA21E50D-82C1-4EF4-87FC-A1D5F2D5B3EA}" type="pres">
      <dgm:prSet presAssocID="{9EC8A547-AF26-440F-8F15-B7358EA0BF53}" presName="Name0" presStyleCnt="0">
        <dgm:presLayoutVars>
          <dgm:animLvl val="lvl"/>
          <dgm:resizeHandles val="exact"/>
        </dgm:presLayoutVars>
      </dgm:prSet>
      <dgm:spPr/>
    </dgm:pt>
    <dgm:pt modelId="{872836F0-B762-4142-9A05-CAB3CFACC07A}" type="pres">
      <dgm:prSet presAssocID="{DDF384D7-39B5-4068-8C66-6A59EBAA8D07}" presName="composite" presStyleCnt="0"/>
      <dgm:spPr/>
    </dgm:pt>
    <dgm:pt modelId="{EC901A79-BF0D-4CF0-BC1E-8DE0C6EB82DF}" type="pres">
      <dgm:prSet presAssocID="{DDF384D7-39B5-4068-8C66-6A59EBAA8D07}" presName="L" presStyleLbl="solidFgAcc1" presStyleIdx="0" presStyleCnt="8">
        <dgm:presLayoutVars>
          <dgm:chMax val="0"/>
          <dgm:chPref val="0"/>
        </dgm:presLayoutVars>
      </dgm:prSet>
      <dgm:spPr/>
    </dgm:pt>
    <dgm:pt modelId="{15B4CB78-E612-4F0C-B8F1-DBC5A544FF7C}" type="pres">
      <dgm:prSet presAssocID="{DDF384D7-39B5-4068-8C66-6A59EBAA8D07}" presName="parTx" presStyleLbl="alignNode1" presStyleIdx="0" presStyleCnt="8">
        <dgm:presLayoutVars>
          <dgm:chMax val="0"/>
          <dgm:chPref val="0"/>
          <dgm:bulletEnabled val="1"/>
        </dgm:presLayoutVars>
      </dgm:prSet>
      <dgm:spPr/>
    </dgm:pt>
    <dgm:pt modelId="{C21D2E7E-E173-466B-A57D-97A8F2A316D7}" type="pres">
      <dgm:prSet presAssocID="{DDF384D7-39B5-4068-8C66-6A59EBAA8D07}" presName="desTx" presStyleLbl="revTx" presStyleIdx="0" presStyleCnt="8">
        <dgm:presLayoutVars>
          <dgm:chMax val="0"/>
          <dgm:chPref val="0"/>
          <dgm:bulletEnabled val="1"/>
        </dgm:presLayoutVars>
      </dgm:prSet>
      <dgm:spPr/>
    </dgm:pt>
    <dgm:pt modelId="{BB0B19D9-F2EB-43CD-ACA1-4096CE1EDBED}" type="pres">
      <dgm:prSet presAssocID="{DDF384D7-39B5-4068-8C66-6A59EBAA8D07}" presName="EmptyPlaceHolder" presStyleCnt="0"/>
      <dgm:spPr/>
    </dgm:pt>
    <dgm:pt modelId="{24953165-9A9E-4F31-A8CE-82FB9A49987A}" type="pres">
      <dgm:prSet presAssocID="{C190EAD1-8966-4AFB-B851-65FC941C4C8B}" presName="space" presStyleCnt="0"/>
      <dgm:spPr/>
    </dgm:pt>
    <dgm:pt modelId="{77ABE72A-25E1-46D8-8E6D-95FD5C345FA8}" type="pres">
      <dgm:prSet presAssocID="{266CB74D-41D0-4AF6-8557-80C1A1C57CC3}" presName="composite" presStyleCnt="0"/>
      <dgm:spPr/>
    </dgm:pt>
    <dgm:pt modelId="{A1D117BB-B03D-4664-8192-469630B081EF}" type="pres">
      <dgm:prSet presAssocID="{266CB74D-41D0-4AF6-8557-80C1A1C57CC3}" presName="L" presStyleLbl="solidFgAcc1" presStyleIdx="1" presStyleCnt="8">
        <dgm:presLayoutVars>
          <dgm:chMax val="0"/>
          <dgm:chPref val="0"/>
        </dgm:presLayoutVars>
      </dgm:prSet>
      <dgm:spPr/>
    </dgm:pt>
    <dgm:pt modelId="{20C2134C-F3BD-480A-80CB-DE893606C7DC}" type="pres">
      <dgm:prSet presAssocID="{266CB74D-41D0-4AF6-8557-80C1A1C57CC3}" presName="parTx" presStyleLbl="alignNode1" presStyleIdx="1" presStyleCnt="8">
        <dgm:presLayoutVars>
          <dgm:chMax val="0"/>
          <dgm:chPref val="0"/>
          <dgm:bulletEnabled val="1"/>
        </dgm:presLayoutVars>
      </dgm:prSet>
      <dgm:spPr/>
    </dgm:pt>
    <dgm:pt modelId="{527B340D-4557-4601-90DB-8DBAAFA2C6EC}" type="pres">
      <dgm:prSet presAssocID="{266CB74D-41D0-4AF6-8557-80C1A1C57CC3}" presName="desTx" presStyleLbl="revTx" presStyleIdx="1" presStyleCnt="8">
        <dgm:presLayoutVars>
          <dgm:chMax val="0"/>
          <dgm:chPref val="0"/>
          <dgm:bulletEnabled val="1"/>
        </dgm:presLayoutVars>
      </dgm:prSet>
      <dgm:spPr/>
    </dgm:pt>
    <dgm:pt modelId="{F04B1F78-B627-4EA3-BD71-F56906A98A0A}" type="pres">
      <dgm:prSet presAssocID="{266CB74D-41D0-4AF6-8557-80C1A1C57CC3}" presName="EmptyPlaceHolder" presStyleCnt="0"/>
      <dgm:spPr/>
    </dgm:pt>
    <dgm:pt modelId="{7B281C50-FC95-4792-808B-895DE41EB2CB}" type="pres">
      <dgm:prSet presAssocID="{3D0F2F31-2A02-44B1-BD75-0B203209F876}" presName="space" presStyleCnt="0"/>
      <dgm:spPr/>
    </dgm:pt>
    <dgm:pt modelId="{C33120CE-5676-4C51-BCA0-EAC892E008DD}" type="pres">
      <dgm:prSet presAssocID="{3CD0D55A-79A7-47AE-932D-1E0B7D0BDA8B}" presName="composite" presStyleCnt="0"/>
      <dgm:spPr/>
    </dgm:pt>
    <dgm:pt modelId="{C1276525-2087-4229-91C0-2CE4858C7939}" type="pres">
      <dgm:prSet presAssocID="{3CD0D55A-79A7-47AE-932D-1E0B7D0BDA8B}" presName="L" presStyleLbl="solidFgAcc1" presStyleIdx="2" presStyleCnt="8">
        <dgm:presLayoutVars>
          <dgm:chMax val="0"/>
          <dgm:chPref val="0"/>
        </dgm:presLayoutVars>
      </dgm:prSet>
      <dgm:spPr/>
    </dgm:pt>
    <dgm:pt modelId="{D365CAC0-49ED-4AEF-8BE1-639131FC54F5}" type="pres">
      <dgm:prSet presAssocID="{3CD0D55A-79A7-47AE-932D-1E0B7D0BDA8B}" presName="parTx" presStyleLbl="alignNode1" presStyleIdx="2" presStyleCnt="8">
        <dgm:presLayoutVars>
          <dgm:chMax val="0"/>
          <dgm:chPref val="0"/>
          <dgm:bulletEnabled val="1"/>
        </dgm:presLayoutVars>
      </dgm:prSet>
      <dgm:spPr/>
    </dgm:pt>
    <dgm:pt modelId="{72FC5B27-AB40-484F-B703-59918A067ADD}" type="pres">
      <dgm:prSet presAssocID="{3CD0D55A-79A7-47AE-932D-1E0B7D0BDA8B}" presName="desTx" presStyleLbl="revTx" presStyleIdx="2" presStyleCnt="8">
        <dgm:presLayoutVars>
          <dgm:chMax val="0"/>
          <dgm:chPref val="0"/>
          <dgm:bulletEnabled val="1"/>
        </dgm:presLayoutVars>
      </dgm:prSet>
      <dgm:spPr/>
    </dgm:pt>
    <dgm:pt modelId="{6AF07539-DA9F-4B7E-9607-591339EC5DF0}" type="pres">
      <dgm:prSet presAssocID="{3CD0D55A-79A7-47AE-932D-1E0B7D0BDA8B}" presName="EmptyPlaceHolder" presStyleCnt="0"/>
      <dgm:spPr/>
    </dgm:pt>
    <dgm:pt modelId="{84FA0082-CB75-40A2-8CB6-47EFE5171975}" type="pres">
      <dgm:prSet presAssocID="{1EF3502B-AE84-4BE5-AFF1-CBA274D904CD}" presName="space" presStyleCnt="0"/>
      <dgm:spPr/>
    </dgm:pt>
    <dgm:pt modelId="{E5C82CCA-B0FD-4560-85A0-7C3BE788E7C0}" type="pres">
      <dgm:prSet presAssocID="{C714221E-C70E-4989-BE58-82928BCD7F07}" presName="composite" presStyleCnt="0"/>
      <dgm:spPr/>
    </dgm:pt>
    <dgm:pt modelId="{07C56D80-080C-4145-AD86-BDAB586E7CB8}" type="pres">
      <dgm:prSet presAssocID="{C714221E-C70E-4989-BE58-82928BCD7F07}" presName="L" presStyleLbl="solidFgAcc1" presStyleIdx="3" presStyleCnt="8">
        <dgm:presLayoutVars>
          <dgm:chMax val="0"/>
          <dgm:chPref val="0"/>
        </dgm:presLayoutVars>
      </dgm:prSet>
      <dgm:spPr/>
    </dgm:pt>
    <dgm:pt modelId="{EB33E59E-0D9D-4B44-BA18-AC55231A1805}" type="pres">
      <dgm:prSet presAssocID="{C714221E-C70E-4989-BE58-82928BCD7F07}" presName="parTx" presStyleLbl="alignNode1" presStyleIdx="3" presStyleCnt="8">
        <dgm:presLayoutVars>
          <dgm:chMax val="0"/>
          <dgm:chPref val="0"/>
          <dgm:bulletEnabled val="1"/>
        </dgm:presLayoutVars>
      </dgm:prSet>
      <dgm:spPr/>
    </dgm:pt>
    <dgm:pt modelId="{FAFEA6F7-D8AF-46E1-89E3-AB74DBADDB72}" type="pres">
      <dgm:prSet presAssocID="{C714221E-C70E-4989-BE58-82928BCD7F07}" presName="desTx" presStyleLbl="revTx" presStyleIdx="3" presStyleCnt="8">
        <dgm:presLayoutVars>
          <dgm:chMax val="0"/>
          <dgm:chPref val="0"/>
          <dgm:bulletEnabled val="1"/>
        </dgm:presLayoutVars>
      </dgm:prSet>
      <dgm:spPr/>
    </dgm:pt>
    <dgm:pt modelId="{AF553362-30D4-443E-9C61-181F213BFC64}" type="pres">
      <dgm:prSet presAssocID="{C714221E-C70E-4989-BE58-82928BCD7F07}" presName="EmptyPlaceHolder" presStyleCnt="0"/>
      <dgm:spPr/>
    </dgm:pt>
    <dgm:pt modelId="{516CE55B-10A2-4265-B4F2-1AB7FBD773A2}" type="pres">
      <dgm:prSet presAssocID="{4404D5E6-9D0E-4EB0-B782-BAEDA5B96ED9}" presName="space" presStyleCnt="0"/>
      <dgm:spPr/>
    </dgm:pt>
    <dgm:pt modelId="{976C6EAD-0EFB-4D92-8543-1686942093CC}" type="pres">
      <dgm:prSet presAssocID="{C4DD9259-B8F4-4301-BB5E-31E1B8C13547}" presName="composite" presStyleCnt="0"/>
      <dgm:spPr/>
    </dgm:pt>
    <dgm:pt modelId="{01794060-235B-4070-98B9-96E234F36740}" type="pres">
      <dgm:prSet presAssocID="{C4DD9259-B8F4-4301-BB5E-31E1B8C13547}" presName="L" presStyleLbl="solidFgAcc1" presStyleIdx="4" presStyleCnt="8">
        <dgm:presLayoutVars>
          <dgm:chMax val="0"/>
          <dgm:chPref val="0"/>
        </dgm:presLayoutVars>
      </dgm:prSet>
      <dgm:spPr/>
    </dgm:pt>
    <dgm:pt modelId="{3C6FF572-EAAB-43ED-A0D1-D3F3727690F6}" type="pres">
      <dgm:prSet presAssocID="{C4DD9259-B8F4-4301-BB5E-31E1B8C13547}" presName="parTx" presStyleLbl="alignNode1" presStyleIdx="4" presStyleCnt="8">
        <dgm:presLayoutVars>
          <dgm:chMax val="0"/>
          <dgm:chPref val="0"/>
          <dgm:bulletEnabled val="1"/>
        </dgm:presLayoutVars>
      </dgm:prSet>
      <dgm:spPr/>
    </dgm:pt>
    <dgm:pt modelId="{418CE3FC-19DC-4B22-9189-5C2DA1F31948}" type="pres">
      <dgm:prSet presAssocID="{C4DD9259-B8F4-4301-BB5E-31E1B8C13547}" presName="desTx" presStyleLbl="revTx" presStyleIdx="4" presStyleCnt="8">
        <dgm:presLayoutVars>
          <dgm:chMax val="0"/>
          <dgm:chPref val="0"/>
          <dgm:bulletEnabled val="1"/>
        </dgm:presLayoutVars>
      </dgm:prSet>
      <dgm:spPr/>
    </dgm:pt>
    <dgm:pt modelId="{DBAF514E-C0BE-4888-8F13-D60EE5A12B9C}" type="pres">
      <dgm:prSet presAssocID="{C4DD9259-B8F4-4301-BB5E-31E1B8C13547}" presName="EmptyPlaceHolder" presStyleCnt="0"/>
      <dgm:spPr/>
    </dgm:pt>
    <dgm:pt modelId="{8D143E77-C8FD-4BDB-8AD4-6FD6E5DEA8E9}" type="pres">
      <dgm:prSet presAssocID="{6C8151D0-F573-4BCA-AF03-66CC9757300F}" presName="space" presStyleCnt="0"/>
      <dgm:spPr/>
    </dgm:pt>
    <dgm:pt modelId="{7616123D-5842-455A-A302-CA93BB47C94A}" type="pres">
      <dgm:prSet presAssocID="{C79F704D-EFF1-439D-85BA-DA475C1DBC47}" presName="composite" presStyleCnt="0"/>
      <dgm:spPr/>
    </dgm:pt>
    <dgm:pt modelId="{EA12855E-D136-4AD2-BCBF-A2FE5C710894}" type="pres">
      <dgm:prSet presAssocID="{C79F704D-EFF1-439D-85BA-DA475C1DBC47}" presName="L" presStyleLbl="solidFgAcc1" presStyleIdx="5" presStyleCnt="8">
        <dgm:presLayoutVars>
          <dgm:chMax val="0"/>
          <dgm:chPref val="0"/>
        </dgm:presLayoutVars>
      </dgm:prSet>
      <dgm:spPr/>
    </dgm:pt>
    <dgm:pt modelId="{FCE19414-5281-41CC-ABB0-529174F466C4}" type="pres">
      <dgm:prSet presAssocID="{C79F704D-EFF1-439D-85BA-DA475C1DBC47}" presName="parTx" presStyleLbl="alignNode1" presStyleIdx="5" presStyleCnt="8">
        <dgm:presLayoutVars>
          <dgm:chMax val="0"/>
          <dgm:chPref val="0"/>
          <dgm:bulletEnabled val="1"/>
        </dgm:presLayoutVars>
      </dgm:prSet>
      <dgm:spPr/>
    </dgm:pt>
    <dgm:pt modelId="{61108AE0-632D-4686-BDE7-56830AB01ACC}" type="pres">
      <dgm:prSet presAssocID="{C79F704D-EFF1-439D-85BA-DA475C1DBC47}" presName="desTx" presStyleLbl="revTx" presStyleIdx="5" presStyleCnt="8">
        <dgm:presLayoutVars>
          <dgm:chMax val="0"/>
          <dgm:chPref val="0"/>
          <dgm:bulletEnabled val="1"/>
        </dgm:presLayoutVars>
      </dgm:prSet>
      <dgm:spPr/>
    </dgm:pt>
    <dgm:pt modelId="{405915BC-6662-47F9-9F1C-ED825ABAB746}" type="pres">
      <dgm:prSet presAssocID="{C79F704D-EFF1-439D-85BA-DA475C1DBC47}" presName="EmptyPlaceHolder" presStyleCnt="0"/>
      <dgm:spPr/>
    </dgm:pt>
    <dgm:pt modelId="{B7513CD5-3F32-4244-A8EF-286496C27A1D}" type="pres">
      <dgm:prSet presAssocID="{6590278A-0F37-41F2-80DC-CED32B23D71F}" presName="space" presStyleCnt="0"/>
      <dgm:spPr/>
    </dgm:pt>
    <dgm:pt modelId="{077A38C5-5509-4FF5-8D66-AEDE140D4153}" type="pres">
      <dgm:prSet presAssocID="{586094EB-F9EB-4626-8289-1B7C3F28D47F}" presName="composite" presStyleCnt="0"/>
      <dgm:spPr/>
    </dgm:pt>
    <dgm:pt modelId="{BA5FB2C8-4BDC-40B5-9462-5E6F322A1D01}" type="pres">
      <dgm:prSet presAssocID="{586094EB-F9EB-4626-8289-1B7C3F28D47F}" presName="L" presStyleLbl="solidFgAcc1" presStyleIdx="6" presStyleCnt="8">
        <dgm:presLayoutVars>
          <dgm:chMax val="0"/>
          <dgm:chPref val="0"/>
        </dgm:presLayoutVars>
      </dgm:prSet>
      <dgm:spPr/>
    </dgm:pt>
    <dgm:pt modelId="{26390D90-8EE2-41B4-8293-BE1F90542F37}" type="pres">
      <dgm:prSet presAssocID="{586094EB-F9EB-4626-8289-1B7C3F28D47F}" presName="parTx" presStyleLbl="alignNode1" presStyleIdx="6" presStyleCnt="8">
        <dgm:presLayoutVars>
          <dgm:chMax val="0"/>
          <dgm:chPref val="0"/>
          <dgm:bulletEnabled val="1"/>
        </dgm:presLayoutVars>
      </dgm:prSet>
      <dgm:spPr/>
    </dgm:pt>
    <dgm:pt modelId="{56043BE4-CDFB-4BB3-9F46-43F927D6FD46}" type="pres">
      <dgm:prSet presAssocID="{586094EB-F9EB-4626-8289-1B7C3F28D47F}" presName="desTx" presStyleLbl="revTx" presStyleIdx="6" presStyleCnt="8">
        <dgm:presLayoutVars>
          <dgm:chMax val="0"/>
          <dgm:chPref val="0"/>
          <dgm:bulletEnabled val="1"/>
        </dgm:presLayoutVars>
      </dgm:prSet>
      <dgm:spPr/>
    </dgm:pt>
    <dgm:pt modelId="{8EF3EF10-8413-4B45-BD75-1EAA0E2D7677}" type="pres">
      <dgm:prSet presAssocID="{586094EB-F9EB-4626-8289-1B7C3F28D47F}" presName="EmptyPlaceHolder" presStyleCnt="0"/>
      <dgm:spPr/>
    </dgm:pt>
    <dgm:pt modelId="{7C7891A6-2A49-45DF-A26F-DC0019720363}" type="pres">
      <dgm:prSet presAssocID="{94F82A90-E357-4333-873D-C9559D5E060A}" presName="space" presStyleCnt="0"/>
      <dgm:spPr/>
    </dgm:pt>
    <dgm:pt modelId="{85931695-F71A-49D4-BFB9-E00991E724D6}" type="pres">
      <dgm:prSet presAssocID="{77F6705B-A6FA-44D7-BD1D-A12FE08317C5}" presName="composite" presStyleCnt="0"/>
      <dgm:spPr/>
    </dgm:pt>
    <dgm:pt modelId="{3ED455A0-8867-407E-8791-11CE7333281E}" type="pres">
      <dgm:prSet presAssocID="{77F6705B-A6FA-44D7-BD1D-A12FE08317C5}" presName="L" presStyleLbl="solidFgAcc1" presStyleIdx="7" presStyleCnt="8">
        <dgm:presLayoutVars>
          <dgm:chMax val="0"/>
          <dgm:chPref val="0"/>
        </dgm:presLayoutVars>
      </dgm:prSet>
      <dgm:spPr/>
    </dgm:pt>
    <dgm:pt modelId="{F39F74A6-9017-45A3-A5B1-4744C8FA1DA3}" type="pres">
      <dgm:prSet presAssocID="{77F6705B-A6FA-44D7-BD1D-A12FE08317C5}" presName="parTx" presStyleLbl="alignNode1" presStyleIdx="7" presStyleCnt="8">
        <dgm:presLayoutVars>
          <dgm:chMax val="0"/>
          <dgm:chPref val="0"/>
          <dgm:bulletEnabled val="1"/>
        </dgm:presLayoutVars>
      </dgm:prSet>
      <dgm:spPr/>
    </dgm:pt>
    <dgm:pt modelId="{12FF1131-618D-4C6C-8133-58893BA096A0}" type="pres">
      <dgm:prSet presAssocID="{77F6705B-A6FA-44D7-BD1D-A12FE08317C5}" presName="desTx" presStyleLbl="revTx" presStyleIdx="7" presStyleCnt="8">
        <dgm:presLayoutVars>
          <dgm:chMax val="0"/>
          <dgm:chPref val="0"/>
          <dgm:bulletEnabled val="1"/>
        </dgm:presLayoutVars>
      </dgm:prSet>
      <dgm:spPr/>
    </dgm:pt>
    <dgm:pt modelId="{562860AA-0BB1-436A-8193-1EF419240EE2}" type="pres">
      <dgm:prSet presAssocID="{77F6705B-A6FA-44D7-BD1D-A12FE08317C5}" presName="EmptyPlaceHolder" presStyleCnt="0"/>
      <dgm:spPr/>
    </dgm:pt>
  </dgm:ptLst>
  <dgm:cxnLst>
    <dgm:cxn modelId="{40729001-A79D-4680-9C80-E3039095A330}" type="presOf" srcId="{C714221E-C70E-4989-BE58-82928BCD7F07}" destId="{EB33E59E-0D9D-4B44-BA18-AC55231A1805}" srcOrd="0" destOrd="0" presId="urn:microsoft.com/office/officeart/2016/7/layout/AccentHomeChevronProcess"/>
    <dgm:cxn modelId="{D0F32109-F913-4B63-8409-62D5F049D62F}" srcId="{9EC8A547-AF26-440F-8F15-B7358EA0BF53}" destId="{266CB74D-41D0-4AF6-8557-80C1A1C57CC3}" srcOrd="1" destOrd="0" parTransId="{88E731B5-07C9-4E63-97D4-CD795FFDE39C}" sibTransId="{3D0F2F31-2A02-44B1-BD75-0B203209F876}"/>
    <dgm:cxn modelId="{8848B90B-481C-4136-9CF6-18140F6CC5E2}" type="presOf" srcId="{A659848C-C95D-4704-A241-8A939FF287F7}" destId="{FAFEA6F7-D8AF-46E1-89E3-AB74DBADDB72}" srcOrd="0" destOrd="0" presId="urn:microsoft.com/office/officeart/2016/7/layout/AccentHomeChevronProcess"/>
    <dgm:cxn modelId="{AD54B319-1E1F-4672-9525-6C1BDE5CC194}" type="presOf" srcId="{9EC8A547-AF26-440F-8F15-B7358EA0BF53}" destId="{DA21E50D-82C1-4EF4-87FC-A1D5F2D5B3EA}" srcOrd="0" destOrd="0" presId="urn:microsoft.com/office/officeart/2016/7/layout/AccentHomeChevronProcess"/>
    <dgm:cxn modelId="{C35B8321-2E80-4788-9ADC-39898ADA88F5}" srcId="{266CB74D-41D0-4AF6-8557-80C1A1C57CC3}" destId="{78640695-7653-4735-8641-B27381A2023B}" srcOrd="0" destOrd="0" parTransId="{C48B8888-A992-4DBA-AC14-1C15D9CE7199}" sibTransId="{32BCCFEB-59AA-4A4A-B4BC-596C3838FCC4}"/>
    <dgm:cxn modelId="{056BE421-BAD4-496C-A40D-D0C4CB2AA678}" srcId="{9EC8A547-AF26-440F-8F15-B7358EA0BF53}" destId="{C79F704D-EFF1-439D-85BA-DA475C1DBC47}" srcOrd="5" destOrd="0" parTransId="{35A27F8B-D458-485D-A111-98D43745055D}" sibTransId="{6590278A-0F37-41F2-80DC-CED32B23D71F}"/>
    <dgm:cxn modelId="{BB02FC24-9717-4EC8-AA47-0D5AAEBF8413}" type="presOf" srcId="{3CD0D55A-79A7-47AE-932D-1E0B7D0BDA8B}" destId="{D365CAC0-49ED-4AEF-8BE1-639131FC54F5}" srcOrd="0" destOrd="0" presId="urn:microsoft.com/office/officeart/2016/7/layout/AccentHomeChevronProcess"/>
    <dgm:cxn modelId="{6A92D229-C0D3-4A15-96CB-2AE945ADED6E}" srcId="{9EC8A547-AF26-440F-8F15-B7358EA0BF53}" destId="{DDF384D7-39B5-4068-8C66-6A59EBAA8D07}" srcOrd="0" destOrd="0" parTransId="{2460D8E1-CEC5-403B-B03E-5390724F4047}" sibTransId="{C190EAD1-8966-4AFB-B851-65FC941C4C8B}"/>
    <dgm:cxn modelId="{4A896C38-2F44-40FB-B1D5-B0A60A3133ED}" type="presOf" srcId="{266CB74D-41D0-4AF6-8557-80C1A1C57CC3}" destId="{20C2134C-F3BD-480A-80CB-DE893606C7DC}" srcOrd="0" destOrd="0" presId="urn:microsoft.com/office/officeart/2016/7/layout/AccentHomeChevronProcess"/>
    <dgm:cxn modelId="{BBF4923F-AEDB-4ED4-B633-93B269563E50}" srcId="{9EC8A547-AF26-440F-8F15-B7358EA0BF53}" destId="{77F6705B-A6FA-44D7-BD1D-A12FE08317C5}" srcOrd="7" destOrd="0" parTransId="{64D370DD-2FF3-481E-B36F-71407A98A0CB}" sibTransId="{5E120990-FE4D-421A-8DFE-31A827271C47}"/>
    <dgm:cxn modelId="{620E6640-2FE4-471F-B180-FFC6D2906904}" type="presOf" srcId="{FC05A2CB-8C01-4EEA-8E8F-C8DFB249EE23}" destId="{72FC5B27-AB40-484F-B703-59918A067ADD}" srcOrd="0" destOrd="0" presId="urn:microsoft.com/office/officeart/2016/7/layout/AccentHomeChevronProcess"/>
    <dgm:cxn modelId="{3EC36E5D-4F5E-4C7B-8F3A-28C401A88451}" srcId="{9EC8A547-AF26-440F-8F15-B7358EA0BF53}" destId="{C4DD9259-B8F4-4301-BB5E-31E1B8C13547}" srcOrd="4" destOrd="0" parTransId="{C5CDEEBB-7B2E-4BA1-AC75-F71A18F44E8D}" sibTransId="{6C8151D0-F573-4BCA-AF03-66CC9757300F}"/>
    <dgm:cxn modelId="{8A01F244-AD23-407C-9A61-2A9245BBD802}" srcId="{C4DD9259-B8F4-4301-BB5E-31E1B8C13547}" destId="{6E267294-1239-4B50-B135-4DFA12104CA4}" srcOrd="0" destOrd="0" parTransId="{84AD20AD-440C-43D0-ADAF-534F9DFDE53F}" sibTransId="{DBEA788A-6563-4159-ADE1-26684F70280A}"/>
    <dgm:cxn modelId="{DCF34E66-EED4-49A4-A935-DC528796A32F}" srcId="{DDF384D7-39B5-4068-8C66-6A59EBAA8D07}" destId="{90C2CB44-DA54-4CBD-9130-A71AFF501B53}" srcOrd="0" destOrd="0" parTransId="{74597FB7-7468-46AD-92F1-A67710E9CC1F}" sibTransId="{126A91A5-4B2E-4C5B-BA07-3E131E2927AF}"/>
    <dgm:cxn modelId="{8DF28048-EF7F-4161-8338-6EA77940EFC5}" type="presOf" srcId="{C4DD9259-B8F4-4301-BB5E-31E1B8C13547}" destId="{3C6FF572-EAAB-43ED-A0D1-D3F3727690F6}" srcOrd="0" destOrd="0" presId="urn:microsoft.com/office/officeart/2016/7/layout/AccentHomeChevronProcess"/>
    <dgm:cxn modelId="{BB04EE6C-4BC7-453E-9917-1BC0D5A559AD}" type="presOf" srcId="{0085F001-4FE9-457A-BC52-AB594FCB3D14}" destId="{61108AE0-632D-4686-BDE7-56830AB01ACC}" srcOrd="0" destOrd="0" presId="urn:microsoft.com/office/officeart/2016/7/layout/AccentHomeChevronProcess"/>
    <dgm:cxn modelId="{1BB0B26E-5160-43DA-A958-2FA6A58F1914}" type="presOf" srcId="{DCB69B37-F514-48B7-A321-E3E3BCD44718}" destId="{12FF1131-618D-4C6C-8133-58893BA096A0}" srcOrd="0" destOrd="0" presId="urn:microsoft.com/office/officeart/2016/7/layout/AccentHomeChevronProcess"/>
    <dgm:cxn modelId="{9843E64E-BCFA-4E40-91CB-C785301A9374}" type="presOf" srcId="{90C2CB44-DA54-4CBD-9130-A71AFF501B53}" destId="{C21D2E7E-E173-466B-A57D-97A8F2A316D7}" srcOrd="0" destOrd="0" presId="urn:microsoft.com/office/officeart/2016/7/layout/AccentHomeChevronProcess"/>
    <dgm:cxn modelId="{62DA0C50-4613-4143-A71E-361670789925}" type="presOf" srcId="{6E267294-1239-4B50-B135-4DFA12104CA4}" destId="{418CE3FC-19DC-4B22-9189-5C2DA1F31948}" srcOrd="0" destOrd="0" presId="urn:microsoft.com/office/officeart/2016/7/layout/AccentHomeChevronProcess"/>
    <dgm:cxn modelId="{90E7B870-FA81-4A58-A8E9-D7FC902FBC9C}" srcId="{C714221E-C70E-4989-BE58-82928BCD7F07}" destId="{A659848C-C95D-4704-A241-8A939FF287F7}" srcOrd="0" destOrd="0" parTransId="{C325F530-94BA-442F-A235-E46C1B0BEF2F}" sibTransId="{D14C0934-0767-414E-A11E-944AA8D67E6B}"/>
    <dgm:cxn modelId="{12D3C975-9A99-41F5-B888-7714858DE47F}" srcId="{9EC8A547-AF26-440F-8F15-B7358EA0BF53}" destId="{586094EB-F9EB-4626-8289-1B7C3F28D47F}" srcOrd="6" destOrd="0" parTransId="{AA71EA2A-6FBE-4433-855F-A73BF3B971B2}" sibTransId="{94F82A90-E357-4333-873D-C9559D5E060A}"/>
    <dgm:cxn modelId="{E8210F59-9430-491C-A00E-4350C804AB1B}" srcId="{586094EB-F9EB-4626-8289-1B7C3F28D47F}" destId="{F4F59837-165F-47CF-BE31-3594F957C48B}" srcOrd="0" destOrd="0" parTransId="{00C3BA0B-1616-49ED-BDD9-D8BDD95F7339}" sibTransId="{700195C2-0DAC-4D42-9FC8-A5BF4435497C}"/>
    <dgm:cxn modelId="{4BD6CB85-5562-44CB-BF35-9D5C93AC96AA}" srcId="{9EC8A547-AF26-440F-8F15-B7358EA0BF53}" destId="{C714221E-C70E-4989-BE58-82928BCD7F07}" srcOrd="3" destOrd="0" parTransId="{6D7A2C36-1177-467E-B365-3EFD57C1C6F1}" sibTransId="{4404D5E6-9D0E-4EB0-B782-BAEDA5B96ED9}"/>
    <dgm:cxn modelId="{3888A68B-89A5-4D7B-86D5-C327BAA4A615}" type="presOf" srcId="{DDF384D7-39B5-4068-8C66-6A59EBAA8D07}" destId="{15B4CB78-E612-4F0C-B8F1-DBC5A544FF7C}" srcOrd="0" destOrd="0" presId="urn:microsoft.com/office/officeart/2016/7/layout/AccentHomeChevronProcess"/>
    <dgm:cxn modelId="{FDC72899-A9C5-4107-9764-C3B70A9B58BB}" type="presOf" srcId="{586094EB-F9EB-4626-8289-1B7C3F28D47F}" destId="{26390D90-8EE2-41B4-8293-BE1F90542F37}" srcOrd="0" destOrd="0" presId="urn:microsoft.com/office/officeart/2016/7/layout/AccentHomeChevronProcess"/>
    <dgm:cxn modelId="{0EB574B0-20C6-4D2C-86DA-DD48A5EC3369}" type="presOf" srcId="{C79F704D-EFF1-439D-85BA-DA475C1DBC47}" destId="{FCE19414-5281-41CC-ABB0-529174F466C4}" srcOrd="0" destOrd="0" presId="urn:microsoft.com/office/officeart/2016/7/layout/AccentHomeChevronProcess"/>
    <dgm:cxn modelId="{4705D6B4-11C9-418F-82A9-42A8E3512A6B}" srcId="{9EC8A547-AF26-440F-8F15-B7358EA0BF53}" destId="{3CD0D55A-79A7-47AE-932D-1E0B7D0BDA8B}" srcOrd="2" destOrd="0" parTransId="{21DD8E7C-21CD-4680-B9FC-74321AEEADBF}" sibTransId="{1EF3502B-AE84-4BE5-AFF1-CBA274D904CD}"/>
    <dgm:cxn modelId="{DA024DBE-3DC2-4D92-8B89-9EBBA820755B}" type="presOf" srcId="{F4F59837-165F-47CF-BE31-3594F957C48B}" destId="{56043BE4-CDFB-4BB3-9F46-43F927D6FD46}" srcOrd="0" destOrd="0" presId="urn:microsoft.com/office/officeart/2016/7/layout/AccentHomeChevronProcess"/>
    <dgm:cxn modelId="{A35919C5-88BF-479C-B1D0-93796B86B90D}" type="presOf" srcId="{78640695-7653-4735-8641-B27381A2023B}" destId="{527B340D-4557-4601-90DB-8DBAAFA2C6EC}" srcOrd="0" destOrd="0" presId="urn:microsoft.com/office/officeart/2016/7/layout/AccentHomeChevronProcess"/>
    <dgm:cxn modelId="{894A1BD1-EAF5-4F95-9B6E-3676014C5B47}" srcId="{77F6705B-A6FA-44D7-BD1D-A12FE08317C5}" destId="{DCB69B37-F514-48B7-A321-E3E3BCD44718}" srcOrd="0" destOrd="0" parTransId="{08378419-C0CE-472F-A5E9-5B10B2932837}" sibTransId="{2AAAD4F7-4CF8-43DE-BB3F-12C456378F17}"/>
    <dgm:cxn modelId="{D84CD5DC-4E04-4740-A7E2-EDBFE59DBCF2}" srcId="{C79F704D-EFF1-439D-85BA-DA475C1DBC47}" destId="{0085F001-4FE9-457A-BC52-AB594FCB3D14}" srcOrd="0" destOrd="0" parTransId="{7BD45D0A-DCA2-4BF1-86AA-602424D78C8C}" sibTransId="{1EA701D0-13AB-41E3-81FA-9AECD7835247}"/>
    <dgm:cxn modelId="{2A0782E1-66ED-4F33-BC00-60417C61C655}" srcId="{3CD0D55A-79A7-47AE-932D-1E0B7D0BDA8B}" destId="{FC05A2CB-8C01-4EEA-8E8F-C8DFB249EE23}" srcOrd="0" destOrd="0" parTransId="{31A66D4C-B321-47CB-A44A-D94A107D3B20}" sibTransId="{343A8402-1332-4C66-9C73-17BA7EA2502D}"/>
    <dgm:cxn modelId="{5B3BD7FE-C252-44B6-9F1F-287C00B38B59}" type="presOf" srcId="{77F6705B-A6FA-44D7-BD1D-A12FE08317C5}" destId="{F39F74A6-9017-45A3-A5B1-4744C8FA1DA3}" srcOrd="0" destOrd="0" presId="urn:microsoft.com/office/officeart/2016/7/layout/AccentHomeChevronProcess"/>
    <dgm:cxn modelId="{8DE8468C-7113-4198-841E-9D6148A9B64B}" type="presParOf" srcId="{DA21E50D-82C1-4EF4-87FC-A1D5F2D5B3EA}" destId="{872836F0-B762-4142-9A05-CAB3CFACC07A}" srcOrd="0" destOrd="0" presId="urn:microsoft.com/office/officeart/2016/7/layout/AccentHomeChevronProcess"/>
    <dgm:cxn modelId="{B8F961C0-2761-480F-A757-798CC2D72348}" type="presParOf" srcId="{872836F0-B762-4142-9A05-CAB3CFACC07A}" destId="{EC901A79-BF0D-4CF0-BC1E-8DE0C6EB82DF}" srcOrd="0" destOrd="0" presId="urn:microsoft.com/office/officeart/2016/7/layout/AccentHomeChevronProcess"/>
    <dgm:cxn modelId="{D705D1D0-9F2C-41BC-AF92-D1B4094E4063}" type="presParOf" srcId="{872836F0-B762-4142-9A05-CAB3CFACC07A}" destId="{15B4CB78-E612-4F0C-B8F1-DBC5A544FF7C}" srcOrd="1" destOrd="0" presId="urn:microsoft.com/office/officeart/2016/7/layout/AccentHomeChevronProcess"/>
    <dgm:cxn modelId="{5DE00712-4DC9-49AF-B284-25840FEEE5F9}" type="presParOf" srcId="{872836F0-B762-4142-9A05-CAB3CFACC07A}" destId="{C21D2E7E-E173-466B-A57D-97A8F2A316D7}" srcOrd="2" destOrd="0" presId="urn:microsoft.com/office/officeart/2016/7/layout/AccentHomeChevronProcess"/>
    <dgm:cxn modelId="{1F892F7F-BA74-4DDD-B446-C515A58DB1C0}" type="presParOf" srcId="{872836F0-B762-4142-9A05-CAB3CFACC07A}" destId="{BB0B19D9-F2EB-43CD-ACA1-4096CE1EDBED}" srcOrd="3" destOrd="0" presId="urn:microsoft.com/office/officeart/2016/7/layout/AccentHomeChevronProcess"/>
    <dgm:cxn modelId="{E8F12FC1-2980-4229-B016-F94176FDA87B}" type="presParOf" srcId="{DA21E50D-82C1-4EF4-87FC-A1D5F2D5B3EA}" destId="{24953165-9A9E-4F31-A8CE-82FB9A49987A}" srcOrd="1" destOrd="0" presId="urn:microsoft.com/office/officeart/2016/7/layout/AccentHomeChevronProcess"/>
    <dgm:cxn modelId="{13BCC171-6D85-4699-977E-17CF9D469CD7}" type="presParOf" srcId="{DA21E50D-82C1-4EF4-87FC-A1D5F2D5B3EA}" destId="{77ABE72A-25E1-46D8-8E6D-95FD5C345FA8}" srcOrd="2" destOrd="0" presId="urn:microsoft.com/office/officeart/2016/7/layout/AccentHomeChevronProcess"/>
    <dgm:cxn modelId="{0A2B17C3-E306-4725-9936-47AFDA6D8162}" type="presParOf" srcId="{77ABE72A-25E1-46D8-8E6D-95FD5C345FA8}" destId="{A1D117BB-B03D-4664-8192-469630B081EF}" srcOrd="0" destOrd="0" presId="urn:microsoft.com/office/officeart/2016/7/layout/AccentHomeChevronProcess"/>
    <dgm:cxn modelId="{F70C804E-4EFF-4C65-9735-A5E7BD25C4EA}" type="presParOf" srcId="{77ABE72A-25E1-46D8-8E6D-95FD5C345FA8}" destId="{20C2134C-F3BD-480A-80CB-DE893606C7DC}" srcOrd="1" destOrd="0" presId="urn:microsoft.com/office/officeart/2016/7/layout/AccentHomeChevronProcess"/>
    <dgm:cxn modelId="{4945F09A-E22A-4F2C-A833-0255E14156A0}" type="presParOf" srcId="{77ABE72A-25E1-46D8-8E6D-95FD5C345FA8}" destId="{527B340D-4557-4601-90DB-8DBAAFA2C6EC}" srcOrd="2" destOrd="0" presId="urn:microsoft.com/office/officeart/2016/7/layout/AccentHomeChevronProcess"/>
    <dgm:cxn modelId="{D32DEC48-D3CC-4C0A-B97F-65F6C78632C2}" type="presParOf" srcId="{77ABE72A-25E1-46D8-8E6D-95FD5C345FA8}" destId="{F04B1F78-B627-4EA3-BD71-F56906A98A0A}" srcOrd="3" destOrd="0" presId="urn:microsoft.com/office/officeart/2016/7/layout/AccentHomeChevronProcess"/>
    <dgm:cxn modelId="{900AB489-0379-45BF-A797-4FAAB57CACBA}" type="presParOf" srcId="{DA21E50D-82C1-4EF4-87FC-A1D5F2D5B3EA}" destId="{7B281C50-FC95-4792-808B-895DE41EB2CB}" srcOrd="3" destOrd="0" presId="urn:microsoft.com/office/officeart/2016/7/layout/AccentHomeChevronProcess"/>
    <dgm:cxn modelId="{517D238B-7EE0-45D4-99FB-782FD790FC6C}" type="presParOf" srcId="{DA21E50D-82C1-4EF4-87FC-A1D5F2D5B3EA}" destId="{C33120CE-5676-4C51-BCA0-EAC892E008DD}" srcOrd="4" destOrd="0" presId="urn:microsoft.com/office/officeart/2016/7/layout/AccentHomeChevronProcess"/>
    <dgm:cxn modelId="{195A74DD-9098-4311-9C9F-A52266C150AE}" type="presParOf" srcId="{C33120CE-5676-4C51-BCA0-EAC892E008DD}" destId="{C1276525-2087-4229-91C0-2CE4858C7939}" srcOrd="0" destOrd="0" presId="urn:microsoft.com/office/officeart/2016/7/layout/AccentHomeChevronProcess"/>
    <dgm:cxn modelId="{5F26CBA4-C16A-4A62-88B4-30AE4BE91C38}" type="presParOf" srcId="{C33120CE-5676-4C51-BCA0-EAC892E008DD}" destId="{D365CAC0-49ED-4AEF-8BE1-639131FC54F5}" srcOrd="1" destOrd="0" presId="urn:microsoft.com/office/officeart/2016/7/layout/AccentHomeChevronProcess"/>
    <dgm:cxn modelId="{5D2C7A46-EE19-4FEA-9390-77242E0CDA88}" type="presParOf" srcId="{C33120CE-5676-4C51-BCA0-EAC892E008DD}" destId="{72FC5B27-AB40-484F-B703-59918A067ADD}" srcOrd="2" destOrd="0" presId="urn:microsoft.com/office/officeart/2016/7/layout/AccentHomeChevronProcess"/>
    <dgm:cxn modelId="{7D9BAB31-BCCC-487D-B77B-1A6114FC28BD}" type="presParOf" srcId="{C33120CE-5676-4C51-BCA0-EAC892E008DD}" destId="{6AF07539-DA9F-4B7E-9607-591339EC5DF0}" srcOrd="3" destOrd="0" presId="urn:microsoft.com/office/officeart/2016/7/layout/AccentHomeChevronProcess"/>
    <dgm:cxn modelId="{73A78B43-9BA3-4885-B9C5-A5C598BB4D20}" type="presParOf" srcId="{DA21E50D-82C1-4EF4-87FC-A1D5F2D5B3EA}" destId="{84FA0082-CB75-40A2-8CB6-47EFE5171975}" srcOrd="5" destOrd="0" presId="urn:microsoft.com/office/officeart/2016/7/layout/AccentHomeChevronProcess"/>
    <dgm:cxn modelId="{A209C323-D126-427B-B4D1-8B17C194633A}" type="presParOf" srcId="{DA21E50D-82C1-4EF4-87FC-A1D5F2D5B3EA}" destId="{E5C82CCA-B0FD-4560-85A0-7C3BE788E7C0}" srcOrd="6" destOrd="0" presId="urn:microsoft.com/office/officeart/2016/7/layout/AccentHomeChevronProcess"/>
    <dgm:cxn modelId="{3245DA1F-AD78-4CDF-88CF-57E2B4D8C83D}" type="presParOf" srcId="{E5C82CCA-B0FD-4560-85A0-7C3BE788E7C0}" destId="{07C56D80-080C-4145-AD86-BDAB586E7CB8}" srcOrd="0" destOrd="0" presId="urn:microsoft.com/office/officeart/2016/7/layout/AccentHomeChevronProcess"/>
    <dgm:cxn modelId="{F7985893-DB0C-4D49-9844-836622504B45}" type="presParOf" srcId="{E5C82CCA-B0FD-4560-85A0-7C3BE788E7C0}" destId="{EB33E59E-0D9D-4B44-BA18-AC55231A1805}" srcOrd="1" destOrd="0" presId="urn:microsoft.com/office/officeart/2016/7/layout/AccentHomeChevronProcess"/>
    <dgm:cxn modelId="{B28B4065-3017-4532-824F-AC6BB6BD7AFD}" type="presParOf" srcId="{E5C82CCA-B0FD-4560-85A0-7C3BE788E7C0}" destId="{FAFEA6F7-D8AF-46E1-89E3-AB74DBADDB72}" srcOrd="2" destOrd="0" presId="urn:microsoft.com/office/officeart/2016/7/layout/AccentHomeChevronProcess"/>
    <dgm:cxn modelId="{176AD2B8-28D4-43F6-9615-5ACE433BE270}" type="presParOf" srcId="{E5C82CCA-B0FD-4560-85A0-7C3BE788E7C0}" destId="{AF553362-30D4-443E-9C61-181F213BFC64}" srcOrd="3" destOrd="0" presId="urn:microsoft.com/office/officeart/2016/7/layout/AccentHomeChevronProcess"/>
    <dgm:cxn modelId="{D33CF179-ACC9-4A4E-89EA-F2DE166AA4D3}" type="presParOf" srcId="{DA21E50D-82C1-4EF4-87FC-A1D5F2D5B3EA}" destId="{516CE55B-10A2-4265-B4F2-1AB7FBD773A2}" srcOrd="7" destOrd="0" presId="urn:microsoft.com/office/officeart/2016/7/layout/AccentHomeChevronProcess"/>
    <dgm:cxn modelId="{8A4630D2-F271-4A5A-AB0A-B2574B20EF40}" type="presParOf" srcId="{DA21E50D-82C1-4EF4-87FC-A1D5F2D5B3EA}" destId="{976C6EAD-0EFB-4D92-8543-1686942093CC}" srcOrd="8" destOrd="0" presId="urn:microsoft.com/office/officeart/2016/7/layout/AccentHomeChevronProcess"/>
    <dgm:cxn modelId="{9407A154-10AC-4492-88B3-B0553EA7371D}" type="presParOf" srcId="{976C6EAD-0EFB-4D92-8543-1686942093CC}" destId="{01794060-235B-4070-98B9-96E234F36740}" srcOrd="0" destOrd="0" presId="urn:microsoft.com/office/officeart/2016/7/layout/AccentHomeChevronProcess"/>
    <dgm:cxn modelId="{77187E31-9D76-43DF-BFC3-4619CF885462}" type="presParOf" srcId="{976C6EAD-0EFB-4D92-8543-1686942093CC}" destId="{3C6FF572-EAAB-43ED-A0D1-D3F3727690F6}" srcOrd="1" destOrd="0" presId="urn:microsoft.com/office/officeart/2016/7/layout/AccentHomeChevronProcess"/>
    <dgm:cxn modelId="{A6E3E731-55C9-4D01-84FF-6B0A082C6202}" type="presParOf" srcId="{976C6EAD-0EFB-4D92-8543-1686942093CC}" destId="{418CE3FC-19DC-4B22-9189-5C2DA1F31948}" srcOrd="2" destOrd="0" presId="urn:microsoft.com/office/officeart/2016/7/layout/AccentHomeChevronProcess"/>
    <dgm:cxn modelId="{D72620A3-F67F-4E8D-9406-87F5929856C4}" type="presParOf" srcId="{976C6EAD-0EFB-4D92-8543-1686942093CC}" destId="{DBAF514E-C0BE-4888-8F13-D60EE5A12B9C}" srcOrd="3" destOrd="0" presId="urn:microsoft.com/office/officeart/2016/7/layout/AccentHomeChevronProcess"/>
    <dgm:cxn modelId="{3C7CDA13-EAFC-4845-8990-9FDBCCF8D630}" type="presParOf" srcId="{DA21E50D-82C1-4EF4-87FC-A1D5F2D5B3EA}" destId="{8D143E77-C8FD-4BDB-8AD4-6FD6E5DEA8E9}" srcOrd="9" destOrd="0" presId="urn:microsoft.com/office/officeart/2016/7/layout/AccentHomeChevronProcess"/>
    <dgm:cxn modelId="{19F4FFC3-A6F4-40AB-A25F-BA5A89D8177C}" type="presParOf" srcId="{DA21E50D-82C1-4EF4-87FC-A1D5F2D5B3EA}" destId="{7616123D-5842-455A-A302-CA93BB47C94A}" srcOrd="10" destOrd="0" presId="urn:microsoft.com/office/officeart/2016/7/layout/AccentHomeChevronProcess"/>
    <dgm:cxn modelId="{DE29F13D-8E92-4A22-A06F-C96FDCD8B252}" type="presParOf" srcId="{7616123D-5842-455A-A302-CA93BB47C94A}" destId="{EA12855E-D136-4AD2-BCBF-A2FE5C710894}" srcOrd="0" destOrd="0" presId="urn:microsoft.com/office/officeart/2016/7/layout/AccentHomeChevronProcess"/>
    <dgm:cxn modelId="{216945E6-0FA8-47EB-9DA4-BCBA0899299D}" type="presParOf" srcId="{7616123D-5842-455A-A302-CA93BB47C94A}" destId="{FCE19414-5281-41CC-ABB0-529174F466C4}" srcOrd="1" destOrd="0" presId="urn:microsoft.com/office/officeart/2016/7/layout/AccentHomeChevronProcess"/>
    <dgm:cxn modelId="{A1EEF97F-A241-4773-BC96-9F3328714A99}" type="presParOf" srcId="{7616123D-5842-455A-A302-CA93BB47C94A}" destId="{61108AE0-632D-4686-BDE7-56830AB01ACC}" srcOrd="2" destOrd="0" presId="urn:microsoft.com/office/officeart/2016/7/layout/AccentHomeChevronProcess"/>
    <dgm:cxn modelId="{44ACD3CC-216A-476D-A139-5949A1B786A1}" type="presParOf" srcId="{7616123D-5842-455A-A302-CA93BB47C94A}" destId="{405915BC-6662-47F9-9F1C-ED825ABAB746}" srcOrd="3" destOrd="0" presId="urn:microsoft.com/office/officeart/2016/7/layout/AccentHomeChevronProcess"/>
    <dgm:cxn modelId="{12BF8FDD-BD5C-4925-9516-65EDD1BDE621}" type="presParOf" srcId="{DA21E50D-82C1-4EF4-87FC-A1D5F2D5B3EA}" destId="{B7513CD5-3F32-4244-A8EF-286496C27A1D}" srcOrd="11" destOrd="0" presId="urn:microsoft.com/office/officeart/2016/7/layout/AccentHomeChevronProcess"/>
    <dgm:cxn modelId="{C1D81DA8-45A9-4FFA-8911-A29B0310694C}" type="presParOf" srcId="{DA21E50D-82C1-4EF4-87FC-A1D5F2D5B3EA}" destId="{077A38C5-5509-4FF5-8D66-AEDE140D4153}" srcOrd="12" destOrd="0" presId="urn:microsoft.com/office/officeart/2016/7/layout/AccentHomeChevronProcess"/>
    <dgm:cxn modelId="{0AC4B226-1087-4661-8FA2-3A215AD6F441}" type="presParOf" srcId="{077A38C5-5509-4FF5-8D66-AEDE140D4153}" destId="{BA5FB2C8-4BDC-40B5-9462-5E6F322A1D01}" srcOrd="0" destOrd="0" presId="urn:microsoft.com/office/officeart/2016/7/layout/AccentHomeChevronProcess"/>
    <dgm:cxn modelId="{6A64F23F-B7E1-4A8D-BDBC-32775D08E01C}" type="presParOf" srcId="{077A38C5-5509-4FF5-8D66-AEDE140D4153}" destId="{26390D90-8EE2-41B4-8293-BE1F90542F37}" srcOrd="1" destOrd="0" presId="urn:microsoft.com/office/officeart/2016/7/layout/AccentHomeChevronProcess"/>
    <dgm:cxn modelId="{05981982-42E0-42F2-916F-3E5DAA7C64C9}" type="presParOf" srcId="{077A38C5-5509-4FF5-8D66-AEDE140D4153}" destId="{56043BE4-CDFB-4BB3-9F46-43F927D6FD46}" srcOrd="2" destOrd="0" presId="urn:microsoft.com/office/officeart/2016/7/layout/AccentHomeChevronProcess"/>
    <dgm:cxn modelId="{873D5B83-8F3F-4C78-901B-F21BAC070995}" type="presParOf" srcId="{077A38C5-5509-4FF5-8D66-AEDE140D4153}" destId="{8EF3EF10-8413-4B45-BD75-1EAA0E2D7677}" srcOrd="3" destOrd="0" presId="urn:microsoft.com/office/officeart/2016/7/layout/AccentHomeChevronProcess"/>
    <dgm:cxn modelId="{AB27E93A-446A-48C3-A52F-FF4302BE8D9F}" type="presParOf" srcId="{DA21E50D-82C1-4EF4-87FC-A1D5F2D5B3EA}" destId="{7C7891A6-2A49-45DF-A26F-DC0019720363}" srcOrd="13" destOrd="0" presId="urn:microsoft.com/office/officeart/2016/7/layout/AccentHomeChevronProcess"/>
    <dgm:cxn modelId="{F062710D-372F-4193-ADE4-0F45C7209490}" type="presParOf" srcId="{DA21E50D-82C1-4EF4-87FC-A1D5F2D5B3EA}" destId="{85931695-F71A-49D4-BFB9-E00991E724D6}" srcOrd="14" destOrd="0" presId="urn:microsoft.com/office/officeart/2016/7/layout/AccentHomeChevronProcess"/>
    <dgm:cxn modelId="{71C31D8B-EEF6-459B-BA61-D6963276746D}" type="presParOf" srcId="{85931695-F71A-49D4-BFB9-E00991E724D6}" destId="{3ED455A0-8867-407E-8791-11CE7333281E}" srcOrd="0" destOrd="0" presId="urn:microsoft.com/office/officeart/2016/7/layout/AccentHomeChevronProcess"/>
    <dgm:cxn modelId="{4538584D-850B-4362-AA17-3349A65E26CC}" type="presParOf" srcId="{85931695-F71A-49D4-BFB9-E00991E724D6}" destId="{F39F74A6-9017-45A3-A5B1-4744C8FA1DA3}" srcOrd="1" destOrd="0" presId="urn:microsoft.com/office/officeart/2016/7/layout/AccentHomeChevronProcess"/>
    <dgm:cxn modelId="{D8010EF7-F612-4640-BEF2-D9DAB86579F4}" type="presParOf" srcId="{85931695-F71A-49D4-BFB9-E00991E724D6}" destId="{12FF1131-618D-4C6C-8133-58893BA096A0}" srcOrd="2" destOrd="0" presId="urn:microsoft.com/office/officeart/2016/7/layout/AccentHomeChevronProcess"/>
    <dgm:cxn modelId="{6079FB44-E5A9-4508-8601-44B9740801D2}" type="presParOf" srcId="{85931695-F71A-49D4-BFB9-E00991E724D6}" destId="{562860AA-0BB1-436A-8193-1EF419240EE2}" srcOrd="3" destOrd="0" presId="urn:microsoft.com/office/officeart/2016/7/layout/AccentHomeChevro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4F5B29D-9BCC-48C6-B73B-555246B10404}"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0F7F742E-1001-4209-9BA1-9251E7BD9568}">
      <dgm:prSet/>
      <dgm:spPr/>
      <dgm:t>
        <a:bodyPr/>
        <a:lstStyle/>
        <a:p>
          <a:pPr algn="ctr">
            <a:lnSpc>
              <a:spcPct val="100000"/>
            </a:lnSpc>
          </a:pPr>
          <a:r>
            <a:rPr lang="en-US" b="1" dirty="0">
              <a:latin typeface="Comic Sans MS" panose="030F0702030302020204" pitchFamily="66" charset="0"/>
            </a:rPr>
            <a:t>Record expenses in correct fiscal year per GAAP</a:t>
          </a:r>
          <a:endParaRPr lang="en-US" dirty="0">
            <a:latin typeface="Comic Sans MS" panose="030F0702030302020204" pitchFamily="66" charset="0"/>
          </a:endParaRPr>
        </a:p>
      </dgm:t>
    </dgm:pt>
    <dgm:pt modelId="{2C20FEF0-398E-4A04-A12F-E1810920E29E}" type="parTrans" cxnId="{F900DE8D-3FC6-4B6A-8134-865A36E1BB73}">
      <dgm:prSet/>
      <dgm:spPr/>
      <dgm:t>
        <a:bodyPr/>
        <a:lstStyle/>
        <a:p>
          <a:endParaRPr lang="en-US"/>
        </a:p>
      </dgm:t>
    </dgm:pt>
    <dgm:pt modelId="{E0E30386-A5B3-407D-B93F-EB1451A0401E}" type="sibTrans" cxnId="{F900DE8D-3FC6-4B6A-8134-865A36E1BB73}">
      <dgm:prSet/>
      <dgm:spPr/>
      <dgm:t>
        <a:bodyPr/>
        <a:lstStyle/>
        <a:p>
          <a:pPr>
            <a:lnSpc>
              <a:spcPct val="100000"/>
            </a:lnSpc>
          </a:pPr>
          <a:endParaRPr lang="en-US"/>
        </a:p>
      </dgm:t>
    </dgm:pt>
    <dgm:pt modelId="{B55A18A4-EAA7-4A6F-809E-3F572717B3B4}">
      <dgm:prSet/>
      <dgm:spPr/>
      <dgm:t>
        <a:bodyPr/>
        <a:lstStyle/>
        <a:p>
          <a:pPr algn="ctr">
            <a:lnSpc>
              <a:spcPct val="100000"/>
            </a:lnSpc>
          </a:pPr>
          <a:r>
            <a:rPr lang="en-US" b="1" dirty="0">
              <a:latin typeface="Comic Sans MS" panose="030F0702030302020204" pitchFamily="66" charset="0"/>
            </a:rPr>
            <a:t>Expenses are reclassed every night July 1</a:t>
          </a:r>
          <a:r>
            <a:rPr lang="en-US" b="1" baseline="30000" dirty="0">
              <a:latin typeface="Comic Sans MS" panose="030F0702030302020204" pitchFamily="66" charset="0"/>
            </a:rPr>
            <a:t>st</a:t>
          </a:r>
          <a:r>
            <a:rPr lang="en-US" b="1" dirty="0">
              <a:latin typeface="Comic Sans MS" panose="030F0702030302020204" pitchFamily="66" charset="0"/>
            </a:rPr>
            <a:t> to July 27</a:t>
          </a:r>
          <a:r>
            <a:rPr lang="en-US" b="1" baseline="30000" dirty="0">
              <a:latin typeface="Comic Sans MS" panose="030F0702030302020204" pitchFamily="66" charset="0"/>
            </a:rPr>
            <a:t>th</a:t>
          </a:r>
          <a:endParaRPr lang="en-US" dirty="0">
            <a:latin typeface="Comic Sans MS" panose="030F0702030302020204" pitchFamily="66" charset="0"/>
          </a:endParaRPr>
        </a:p>
      </dgm:t>
    </dgm:pt>
    <dgm:pt modelId="{7AB1762B-4628-4F84-8EA5-699A09F00969}" type="parTrans" cxnId="{6B75C25B-603C-4D57-8247-5A0E2A117F36}">
      <dgm:prSet/>
      <dgm:spPr/>
      <dgm:t>
        <a:bodyPr/>
        <a:lstStyle/>
        <a:p>
          <a:endParaRPr lang="en-US"/>
        </a:p>
      </dgm:t>
    </dgm:pt>
    <dgm:pt modelId="{1028645C-C89B-45D7-AFB4-4392C199FDA6}" type="sibTrans" cxnId="{6B75C25B-603C-4D57-8247-5A0E2A117F36}">
      <dgm:prSet/>
      <dgm:spPr/>
      <dgm:t>
        <a:bodyPr/>
        <a:lstStyle/>
        <a:p>
          <a:pPr>
            <a:lnSpc>
              <a:spcPct val="100000"/>
            </a:lnSpc>
          </a:pPr>
          <a:endParaRPr lang="en-US"/>
        </a:p>
      </dgm:t>
    </dgm:pt>
    <dgm:pt modelId="{347A7B03-C187-435F-888E-55481C2F53B6}">
      <dgm:prSet/>
      <dgm:spPr/>
      <dgm:t>
        <a:bodyPr/>
        <a:lstStyle/>
        <a:p>
          <a:pPr algn="ctr">
            <a:lnSpc>
              <a:spcPct val="100000"/>
            </a:lnSpc>
          </a:pPr>
          <a:r>
            <a:rPr lang="en-US" b="1" dirty="0">
              <a:latin typeface="Comic Sans MS" panose="030F0702030302020204" pitchFamily="66" charset="0"/>
            </a:rPr>
            <a:t>**USU does not reclass Pcard transactions**</a:t>
          </a:r>
          <a:endParaRPr lang="en-US" dirty="0">
            <a:latin typeface="Comic Sans MS" panose="030F0702030302020204" pitchFamily="66" charset="0"/>
          </a:endParaRPr>
        </a:p>
      </dgm:t>
    </dgm:pt>
    <dgm:pt modelId="{8428D67A-91A1-4BAF-B3A9-4094669A4130}" type="parTrans" cxnId="{B04669DC-B91E-43F4-A214-8260FC8D3CF2}">
      <dgm:prSet/>
      <dgm:spPr/>
      <dgm:t>
        <a:bodyPr/>
        <a:lstStyle/>
        <a:p>
          <a:endParaRPr lang="en-US"/>
        </a:p>
      </dgm:t>
    </dgm:pt>
    <dgm:pt modelId="{6B1E17B2-A506-4CE3-A671-4B166CC976AB}" type="sibTrans" cxnId="{B04669DC-B91E-43F4-A214-8260FC8D3CF2}">
      <dgm:prSet/>
      <dgm:spPr/>
      <dgm:t>
        <a:bodyPr/>
        <a:lstStyle/>
        <a:p>
          <a:endParaRPr lang="en-US"/>
        </a:p>
      </dgm:t>
    </dgm:pt>
    <dgm:pt modelId="{7851AB80-4899-485D-8466-38E380C8EEB4}">
      <dgm:prSet custT="1"/>
      <dgm:spPr/>
      <dgm:t>
        <a:bodyPr/>
        <a:lstStyle/>
        <a:p>
          <a:pPr algn="ctr">
            <a:lnSpc>
              <a:spcPct val="100000"/>
            </a:lnSpc>
          </a:pPr>
          <a:r>
            <a:rPr lang="en-US" sz="1900" b="1" kern="1200">
              <a:solidFill>
                <a:prstClr val="white"/>
              </a:solidFill>
              <a:latin typeface="Comic Sans MS" panose="030F0702030302020204" pitchFamily="66" charset="0"/>
              <a:ea typeface="+mn-ea"/>
              <a:cs typeface="+mn-cs"/>
            </a:rPr>
            <a:t>Service Dates then Invoice Dates</a:t>
          </a:r>
          <a:endParaRPr lang="en-US" sz="1900" b="1" kern="1200" dirty="0">
            <a:solidFill>
              <a:prstClr val="white"/>
            </a:solidFill>
            <a:latin typeface="Comic Sans MS" panose="030F0702030302020204" pitchFamily="66" charset="0"/>
            <a:ea typeface="+mn-ea"/>
            <a:cs typeface="+mn-cs"/>
          </a:endParaRPr>
        </a:p>
      </dgm:t>
    </dgm:pt>
    <dgm:pt modelId="{AD786DB9-57AF-409E-80A4-FEA58364B012}" type="parTrans" cxnId="{7B627E34-0318-420B-AD22-34D778BFC58F}">
      <dgm:prSet/>
      <dgm:spPr/>
      <dgm:t>
        <a:bodyPr/>
        <a:lstStyle/>
        <a:p>
          <a:endParaRPr lang="en-US"/>
        </a:p>
      </dgm:t>
    </dgm:pt>
    <dgm:pt modelId="{85372EC3-0069-42EB-BB7B-B7E4CE934FF5}" type="sibTrans" cxnId="{7B627E34-0318-420B-AD22-34D778BFC58F}">
      <dgm:prSet/>
      <dgm:spPr/>
      <dgm:t>
        <a:bodyPr/>
        <a:lstStyle/>
        <a:p>
          <a:endParaRPr lang="en-US"/>
        </a:p>
      </dgm:t>
    </dgm:pt>
    <dgm:pt modelId="{A64FD303-3936-4980-A776-B7EB16DB7E0D}">
      <dgm:prSet/>
      <dgm:spPr/>
      <dgm:t>
        <a:bodyPr/>
        <a:lstStyle/>
        <a:p>
          <a:pPr algn="ctr">
            <a:lnSpc>
              <a:spcPct val="100000"/>
            </a:lnSpc>
          </a:pPr>
          <a:r>
            <a:rPr lang="en-US" b="1" dirty="0">
              <a:latin typeface="Comic Sans MS" panose="030F0702030302020204" pitchFamily="66" charset="0"/>
            </a:rPr>
            <a:t>Banner Description = Reclassified L0123456 G&amp;W Finance</a:t>
          </a:r>
          <a:endParaRPr lang="en-US" dirty="0">
            <a:latin typeface="Comic Sans MS" panose="030F0702030302020204" pitchFamily="66" charset="0"/>
          </a:endParaRPr>
        </a:p>
      </dgm:t>
    </dgm:pt>
    <dgm:pt modelId="{FD2E418D-A522-4C79-9084-A4B4EC069B4F}" type="sibTrans" cxnId="{904F2EFD-8D42-452F-AACE-FB1E32818D02}">
      <dgm:prSet/>
      <dgm:spPr/>
      <dgm:t>
        <a:bodyPr/>
        <a:lstStyle/>
        <a:p>
          <a:pPr>
            <a:lnSpc>
              <a:spcPct val="100000"/>
            </a:lnSpc>
          </a:pPr>
          <a:endParaRPr lang="en-US"/>
        </a:p>
      </dgm:t>
    </dgm:pt>
    <dgm:pt modelId="{747F3996-520D-4742-9F94-D6D34A56F20B}" type="parTrans" cxnId="{904F2EFD-8D42-452F-AACE-FB1E32818D02}">
      <dgm:prSet/>
      <dgm:spPr/>
      <dgm:t>
        <a:bodyPr/>
        <a:lstStyle/>
        <a:p>
          <a:endParaRPr lang="en-US"/>
        </a:p>
      </dgm:t>
    </dgm:pt>
    <dgm:pt modelId="{0C023552-9B26-42D5-982D-7DAC470540DC}">
      <dgm:prSet/>
      <dgm:spPr/>
      <dgm:t>
        <a:bodyPr/>
        <a:lstStyle/>
        <a:p>
          <a:pPr algn="ctr">
            <a:lnSpc>
              <a:spcPct val="100000"/>
            </a:lnSpc>
          </a:pPr>
          <a:r>
            <a:rPr lang="en-US" b="1" dirty="0">
              <a:latin typeface="Comic Sans MS" panose="030F0702030302020204" pitchFamily="66" charset="0"/>
            </a:rPr>
            <a:t>Encumbrance dates </a:t>
          </a:r>
          <a:r>
            <a:rPr lang="en-US" b="1" dirty="0">
              <a:solidFill>
                <a:schemeClr val="accent1">
                  <a:lumMod val="75000"/>
                </a:schemeClr>
              </a:solidFill>
              <a:latin typeface="Comic Sans MS" panose="030F0702030302020204" pitchFamily="66" charset="0"/>
            </a:rPr>
            <a:t>DO NOT </a:t>
          </a:r>
          <a:r>
            <a:rPr lang="en-US" b="1" dirty="0">
              <a:latin typeface="Comic Sans MS" panose="030F0702030302020204" pitchFamily="66" charset="0"/>
            </a:rPr>
            <a:t>dictate the expense year</a:t>
          </a:r>
          <a:endParaRPr lang="en-US" dirty="0">
            <a:latin typeface="Comic Sans MS" panose="030F0702030302020204" pitchFamily="66" charset="0"/>
          </a:endParaRPr>
        </a:p>
      </dgm:t>
    </dgm:pt>
    <dgm:pt modelId="{03AB7534-0168-4CD7-8F2D-4E2B9F7A5877}" type="sibTrans" cxnId="{B5DF8A40-87D0-42FB-8D5F-90047212B7CC}">
      <dgm:prSet/>
      <dgm:spPr/>
      <dgm:t>
        <a:bodyPr/>
        <a:lstStyle/>
        <a:p>
          <a:pPr>
            <a:lnSpc>
              <a:spcPct val="100000"/>
            </a:lnSpc>
          </a:pPr>
          <a:endParaRPr lang="en-US"/>
        </a:p>
      </dgm:t>
    </dgm:pt>
    <dgm:pt modelId="{97A3E46F-8918-4A39-943A-FC804C190CCD}" type="parTrans" cxnId="{B5DF8A40-87D0-42FB-8D5F-90047212B7CC}">
      <dgm:prSet/>
      <dgm:spPr/>
      <dgm:t>
        <a:bodyPr/>
        <a:lstStyle/>
        <a:p>
          <a:endParaRPr lang="en-US"/>
        </a:p>
      </dgm:t>
    </dgm:pt>
    <dgm:pt modelId="{8F713937-C2C4-4EB5-8C2D-37D36C847D8E}" type="pres">
      <dgm:prSet presAssocID="{04F5B29D-9BCC-48C6-B73B-555246B10404}" presName="linear" presStyleCnt="0">
        <dgm:presLayoutVars>
          <dgm:animLvl val="lvl"/>
          <dgm:resizeHandles val="exact"/>
        </dgm:presLayoutVars>
      </dgm:prSet>
      <dgm:spPr/>
    </dgm:pt>
    <dgm:pt modelId="{5F518320-37F4-410B-8AE2-C5C27DDA5130}" type="pres">
      <dgm:prSet presAssocID="{0F7F742E-1001-4209-9BA1-9251E7BD9568}" presName="parentText" presStyleLbl="node1" presStyleIdx="0" presStyleCnt="6" custLinFactY="-159547" custLinFactNeighborY="-200000">
        <dgm:presLayoutVars>
          <dgm:chMax val="0"/>
          <dgm:bulletEnabled val="1"/>
        </dgm:presLayoutVars>
      </dgm:prSet>
      <dgm:spPr/>
    </dgm:pt>
    <dgm:pt modelId="{3AFCA362-E93D-4D09-A7AF-F06093F247E8}" type="pres">
      <dgm:prSet presAssocID="{E0E30386-A5B3-407D-B93F-EB1451A0401E}" presName="spacer" presStyleCnt="0"/>
      <dgm:spPr/>
    </dgm:pt>
    <dgm:pt modelId="{95881334-B793-44B8-B873-7FC7427A9AD1}" type="pres">
      <dgm:prSet presAssocID="{7851AB80-4899-485D-8466-38E380C8EEB4}" presName="parentText" presStyleLbl="node1" presStyleIdx="1" presStyleCnt="6" custLinFactY="-138515" custLinFactNeighborY="-200000">
        <dgm:presLayoutVars>
          <dgm:chMax val="0"/>
          <dgm:bulletEnabled val="1"/>
        </dgm:presLayoutVars>
      </dgm:prSet>
      <dgm:spPr/>
    </dgm:pt>
    <dgm:pt modelId="{CB44CC18-A251-4730-AF13-63DDACA61CE3}" type="pres">
      <dgm:prSet presAssocID="{85372EC3-0069-42EB-BB7B-B7E4CE934FF5}" presName="spacer" presStyleCnt="0"/>
      <dgm:spPr/>
    </dgm:pt>
    <dgm:pt modelId="{A64062B1-480E-48B2-9E0A-1997AFB40D2C}" type="pres">
      <dgm:prSet presAssocID="{0C023552-9B26-42D5-982D-7DAC470540DC}" presName="parentText" presStyleLbl="node1" presStyleIdx="2" presStyleCnt="6" custScaleY="99879" custLinFactY="-121076" custLinFactNeighborY="-200000">
        <dgm:presLayoutVars>
          <dgm:chMax val="0"/>
          <dgm:bulletEnabled val="1"/>
        </dgm:presLayoutVars>
      </dgm:prSet>
      <dgm:spPr/>
    </dgm:pt>
    <dgm:pt modelId="{42B22EBB-8A6C-4832-84E3-A3BF4D4407D5}" type="pres">
      <dgm:prSet presAssocID="{03AB7534-0168-4CD7-8F2D-4E2B9F7A5877}" presName="spacer" presStyleCnt="0"/>
      <dgm:spPr/>
    </dgm:pt>
    <dgm:pt modelId="{E359F898-EF6A-4CA9-9716-53E4EE1227CE}" type="pres">
      <dgm:prSet presAssocID="{A64FD303-3936-4980-A776-B7EB16DB7E0D}" presName="parentText" presStyleLbl="node1" presStyleIdx="3" presStyleCnt="6" custLinFactY="-101284" custLinFactNeighborY="-200000">
        <dgm:presLayoutVars>
          <dgm:chMax val="0"/>
          <dgm:bulletEnabled val="1"/>
        </dgm:presLayoutVars>
      </dgm:prSet>
      <dgm:spPr/>
    </dgm:pt>
    <dgm:pt modelId="{6092D0D2-DA29-49A0-8B33-EDE9164892E2}" type="pres">
      <dgm:prSet presAssocID="{FD2E418D-A522-4C79-9084-A4B4EC069B4F}" presName="spacer" presStyleCnt="0"/>
      <dgm:spPr/>
    </dgm:pt>
    <dgm:pt modelId="{D969A5D3-BAEA-44A0-B588-F8F99BA7EB6D}" type="pres">
      <dgm:prSet presAssocID="{B55A18A4-EAA7-4A6F-809E-3F572717B3B4}" presName="parentText" presStyleLbl="node1" presStyleIdx="4" presStyleCnt="6" custLinFactY="-87566" custLinFactNeighborY="-100000">
        <dgm:presLayoutVars>
          <dgm:chMax val="0"/>
          <dgm:bulletEnabled val="1"/>
        </dgm:presLayoutVars>
      </dgm:prSet>
      <dgm:spPr/>
    </dgm:pt>
    <dgm:pt modelId="{464A9E3D-20E6-4386-AF47-1626C07AC4B5}" type="pres">
      <dgm:prSet presAssocID="{1028645C-C89B-45D7-AFB4-4392C199FDA6}" presName="spacer" presStyleCnt="0"/>
      <dgm:spPr/>
    </dgm:pt>
    <dgm:pt modelId="{6ACA48E0-37C8-4756-A2B0-6A4B528C4AA2}" type="pres">
      <dgm:prSet presAssocID="{347A7B03-C187-435F-888E-55481C2F53B6}" presName="parentText" presStyleLbl="node1" presStyleIdx="5" presStyleCnt="6" custLinFactY="-66131" custLinFactNeighborY="-100000">
        <dgm:presLayoutVars>
          <dgm:chMax val="0"/>
          <dgm:bulletEnabled val="1"/>
        </dgm:presLayoutVars>
      </dgm:prSet>
      <dgm:spPr/>
    </dgm:pt>
  </dgm:ptLst>
  <dgm:cxnLst>
    <dgm:cxn modelId="{7B627E34-0318-420B-AD22-34D778BFC58F}" srcId="{04F5B29D-9BCC-48C6-B73B-555246B10404}" destId="{7851AB80-4899-485D-8466-38E380C8EEB4}" srcOrd="1" destOrd="0" parTransId="{AD786DB9-57AF-409E-80A4-FEA58364B012}" sibTransId="{85372EC3-0069-42EB-BB7B-B7E4CE934FF5}"/>
    <dgm:cxn modelId="{FB0FDF39-3A29-4ADD-B380-08D309292381}" type="presOf" srcId="{B55A18A4-EAA7-4A6F-809E-3F572717B3B4}" destId="{D969A5D3-BAEA-44A0-B588-F8F99BA7EB6D}" srcOrd="0" destOrd="0" presId="urn:microsoft.com/office/officeart/2005/8/layout/vList2"/>
    <dgm:cxn modelId="{B5DF8A40-87D0-42FB-8D5F-90047212B7CC}" srcId="{04F5B29D-9BCC-48C6-B73B-555246B10404}" destId="{0C023552-9B26-42D5-982D-7DAC470540DC}" srcOrd="2" destOrd="0" parTransId="{97A3E46F-8918-4A39-943A-FC804C190CCD}" sibTransId="{03AB7534-0168-4CD7-8F2D-4E2B9F7A5877}"/>
    <dgm:cxn modelId="{6B75C25B-603C-4D57-8247-5A0E2A117F36}" srcId="{04F5B29D-9BCC-48C6-B73B-555246B10404}" destId="{B55A18A4-EAA7-4A6F-809E-3F572717B3B4}" srcOrd="4" destOrd="0" parTransId="{7AB1762B-4628-4F84-8EA5-699A09F00969}" sibTransId="{1028645C-C89B-45D7-AFB4-4392C199FDA6}"/>
    <dgm:cxn modelId="{B4E72741-5983-422B-AF22-38FCA9B9C931}" type="presOf" srcId="{04F5B29D-9BCC-48C6-B73B-555246B10404}" destId="{8F713937-C2C4-4EB5-8C2D-37D36C847D8E}" srcOrd="0" destOrd="0" presId="urn:microsoft.com/office/officeart/2005/8/layout/vList2"/>
    <dgm:cxn modelId="{A5911153-82C2-4079-B50D-257045A2505D}" type="presOf" srcId="{0C023552-9B26-42D5-982D-7DAC470540DC}" destId="{A64062B1-480E-48B2-9E0A-1997AFB40D2C}" srcOrd="0" destOrd="0" presId="urn:microsoft.com/office/officeart/2005/8/layout/vList2"/>
    <dgm:cxn modelId="{F900DE8D-3FC6-4B6A-8134-865A36E1BB73}" srcId="{04F5B29D-9BCC-48C6-B73B-555246B10404}" destId="{0F7F742E-1001-4209-9BA1-9251E7BD9568}" srcOrd="0" destOrd="0" parTransId="{2C20FEF0-398E-4A04-A12F-E1810920E29E}" sibTransId="{E0E30386-A5B3-407D-B93F-EB1451A0401E}"/>
    <dgm:cxn modelId="{0834FCAC-78CC-4C83-B56B-58DA79B4C971}" type="presOf" srcId="{347A7B03-C187-435F-888E-55481C2F53B6}" destId="{6ACA48E0-37C8-4756-A2B0-6A4B528C4AA2}" srcOrd="0" destOrd="0" presId="urn:microsoft.com/office/officeart/2005/8/layout/vList2"/>
    <dgm:cxn modelId="{54E061C8-80DB-471E-8A22-685ACC29919A}" type="presOf" srcId="{A64FD303-3936-4980-A776-B7EB16DB7E0D}" destId="{E359F898-EF6A-4CA9-9716-53E4EE1227CE}" srcOrd="0" destOrd="0" presId="urn:microsoft.com/office/officeart/2005/8/layout/vList2"/>
    <dgm:cxn modelId="{3C2040CA-4CF6-49A9-982A-7E47CBDD0732}" type="presOf" srcId="{0F7F742E-1001-4209-9BA1-9251E7BD9568}" destId="{5F518320-37F4-410B-8AE2-C5C27DDA5130}" srcOrd="0" destOrd="0" presId="urn:microsoft.com/office/officeart/2005/8/layout/vList2"/>
    <dgm:cxn modelId="{015F39D1-D17B-4E31-AF9F-375B6A4FC68F}" type="presOf" srcId="{7851AB80-4899-485D-8466-38E380C8EEB4}" destId="{95881334-B793-44B8-B873-7FC7427A9AD1}" srcOrd="0" destOrd="0" presId="urn:microsoft.com/office/officeart/2005/8/layout/vList2"/>
    <dgm:cxn modelId="{B04669DC-B91E-43F4-A214-8260FC8D3CF2}" srcId="{04F5B29D-9BCC-48C6-B73B-555246B10404}" destId="{347A7B03-C187-435F-888E-55481C2F53B6}" srcOrd="5" destOrd="0" parTransId="{8428D67A-91A1-4BAF-B3A9-4094669A4130}" sibTransId="{6B1E17B2-A506-4CE3-A671-4B166CC976AB}"/>
    <dgm:cxn modelId="{904F2EFD-8D42-452F-AACE-FB1E32818D02}" srcId="{04F5B29D-9BCC-48C6-B73B-555246B10404}" destId="{A64FD303-3936-4980-A776-B7EB16DB7E0D}" srcOrd="3" destOrd="0" parTransId="{747F3996-520D-4742-9F94-D6D34A56F20B}" sibTransId="{FD2E418D-A522-4C79-9084-A4B4EC069B4F}"/>
    <dgm:cxn modelId="{993FF6CA-F7CB-4670-B94A-58926E40A9C0}" type="presParOf" srcId="{8F713937-C2C4-4EB5-8C2D-37D36C847D8E}" destId="{5F518320-37F4-410B-8AE2-C5C27DDA5130}" srcOrd="0" destOrd="0" presId="urn:microsoft.com/office/officeart/2005/8/layout/vList2"/>
    <dgm:cxn modelId="{D67CBFC3-5B8A-44E0-9741-3581A4AD65C5}" type="presParOf" srcId="{8F713937-C2C4-4EB5-8C2D-37D36C847D8E}" destId="{3AFCA362-E93D-4D09-A7AF-F06093F247E8}" srcOrd="1" destOrd="0" presId="urn:microsoft.com/office/officeart/2005/8/layout/vList2"/>
    <dgm:cxn modelId="{B174DC83-6231-4F1E-96F9-6CEA7FFE5FDD}" type="presParOf" srcId="{8F713937-C2C4-4EB5-8C2D-37D36C847D8E}" destId="{95881334-B793-44B8-B873-7FC7427A9AD1}" srcOrd="2" destOrd="0" presId="urn:microsoft.com/office/officeart/2005/8/layout/vList2"/>
    <dgm:cxn modelId="{50B92062-DDCD-47BC-BE07-E0D3B7828B1A}" type="presParOf" srcId="{8F713937-C2C4-4EB5-8C2D-37D36C847D8E}" destId="{CB44CC18-A251-4730-AF13-63DDACA61CE3}" srcOrd="3" destOrd="0" presId="urn:microsoft.com/office/officeart/2005/8/layout/vList2"/>
    <dgm:cxn modelId="{8477D79F-C43E-4E83-8441-407664BF8CD4}" type="presParOf" srcId="{8F713937-C2C4-4EB5-8C2D-37D36C847D8E}" destId="{A64062B1-480E-48B2-9E0A-1997AFB40D2C}" srcOrd="4" destOrd="0" presId="urn:microsoft.com/office/officeart/2005/8/layout/vList2"/>
    <dgm:cxn modelId="{0A418E56-D303-4034-9B5D-96E80815C7B4}" type="presParOf" srcId="{8F713937-C2C4-4EB5-8C2D-37D36C847D8E}" destId="{42B22EBB-8A6C-4832-84E3-A3BF4D4407D5}" srcOrd="5" destOrd="0" presId="urn:microsoft.com/office/officeart/2005/8/layout/vList2"/>
    <dgm:cxn modelId="{61F7D46A-08B8-42D3-AC8B-86BB8AB789C0}" type="presParOf" srcId="{8F713937-C2C4-4EB5-8C2D-37D36C847D8E}" destId="{E359F898-EF6A-4CA9-9716-53E4EE1227CE}" srcOrd="6" destOrd="0" presId="urn:microsoft.com/office/officeart/2005/8/layout/vList2"/>
    <dgm:cxn modelId="{A66839A0-B735-4579-A75E-ADE1D89B64DC}" type="presParOf" srcId="{8F713937-C2C4-4EB5-8C2D-37D36C847D8E}" destId="{6092D0D2-DA29-49A0-8B33-EDE9164892E2}" srcOrd="7" destOrd="0" presId="urn:microsoft.com/office/officeart/2005/8/layout/vList2"/>
    <dgm:cxn modelId="{A5DA1C9C-3837-4A94-882F-D76A514CB975}" type="presParOf" srcId="{8F713937-C2C4-4EB5-8C2D-37D36C847D8E}" destId="{D969A5D3-BAEA-44A0-B588-F8F99BA7EB6D}" srcOrd="8" destOrd="0" presId="urn:microsoft.com/office/officeart/2005/8/layout/vList2"/>
    <dgm:cxn modelId="{9E58D74A-5A0C-4864-B7AD-97A02B4401F3}" type="presParOf" srcId="{8F713937-C2C4-4EB5-8C2D-37D36C847D8E}" destId="{464A9E3D-20E6-4386-AF47-1626C07AC4B5}" srcOrd="9" destOrd="0" presId="urn:microsoft.com/office/officeart/2005/8/layout/vList2"/>
    <dgm:cxn modelId="{D462B7D8-5732-499C-B908-D5232D2D9500}" type="presParOf" srcId="{8F713937-C2C4-4EB5-8C2D-37D36C847D8E}" destId="{6ACA48E0-37C8-4756-A2B0-6A4B528C4AA2}"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A053D69-617A-44FA-9926-101401D1FFC1}"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86B1F936-DEED-4FEB-99B7-F55D68AEFA8A}">
      <dgm:prSet/>
      <dgm:spPr/>
      <dgm:t>
        <a:bodyPr/>
        <a:lstStyle/>
        <a:p>
          <a:pPr>
            <a:lnSpc>
              <a:spcPct val="100000"/>
            </a:lnSpc>
          </a:pPr>
          <a:r>
            <a:rPr lang="en-US" dirty="0">
              <a:latin typeface="Comic Sans MS" panose="030F0702030302020204" pitchFamily="66" charset="0"/>
            </a:rPr>
            <a:t>Submit all invoices to </a:t>
          </a:r>
          <a:r>
            <a:rPr lang="en-US" b="1" dirty="0">
              <a:solidFill>
                <a:schemeClr val="accent6">
                  <a:lumMod val="50000"/>
                </a:schemeClr>
              </a:solidFill>
              <a:latin typeface="Comic Sans MS" panose="030F0702030302020204" pitchFamily="66" charset="0"/>
              <a:hlinkClick xmlns:r="http://schemas.openxmlformats.org/officeDocument/2006/relationships" r:id="rId1">
                <a:extLst>
                  <a:ext uri="{A12FA001-AC4F-418D-AE19-62706E023703}">
                    <ahyp:hlinkClr xmlns:ahyp="http://schemas.microsoft.com/office/drawing/2018/hyperlinkcolor" val="tx"/>
                  </a:ext>
                </a:extLst>
              </a:hlinkClick>
            </a:rPr>
            <a:t>acctpay@usu.edu</a:t>
          </a:r>
          <a:r>
            <a:rPr lang="en-US" dirty="0">
              <a:latin typeface="Comic Sans MS" panose="030F0702030302020204" pitchFamily="66" charset="0"/>
            </a:rPr>
            <a:t> as soon as received, deadline is July 22nd </a:t>
          </a:r>
        </a:p>
      </dgm:t>
    </dgm:pt>
    <dgm:pt modelId="{FF775D94-B0D8-4E50-B374-F54810D74519}" type="parTrans" cxnId="{158587E5-5ECC-49D8-86A3-99BBF2B8149E}">
      <dgm:prSet/>
      <dgm:spPr/>
      <dgm:t>
        <a:bodyPr/>
        <a:lstStyle/>
        <a:p>
          <a:endParaRPr lang="en-US"/>
        </a:p>
      </dgm:t>
    </dgm:pt>
    <dgm:pt modelId="{89819254-8499-49EA-A826-D27A46BCF003}" type="sibTrans" cxnId="{158587E5-5ECC-49D8-86A3-99BBF2B8149E}">
      <dgm:prSet/>
      <dgm:spPr/>
      <dgm:t>
        <a:bodyPr/>
        <a:lstStyle/>
        <a:p>
          <a:endParaRPr lang="en-US"/>
        </a:p>
      </dgm:t>
    </dgm:pt>
    <dgm:pt modelId="{297AFCA5-0ED2-40DF-A65F-C52E4EE47FE3}">
      <dgm:prSet/>
      <dgm:spPr/>
      <dgm:t>
        <a:bodyPr/>
        <a:lstStyle/>
        <a:p>
          <a:pPr>
            <a:lnSpc>
              <a:spcPct val="100000"/>
            </a:lnSpc>
          </a:pPr>
          <a:r>
            <a:rPr lang="en-US" dirty="0">
              <a:latin typeface="Comic Sans MS" panose="030F0702030302020204" pitchFamily="66" charset="0"/>
            </a:rPr>
            <a:t>Settle all old year travel through ServiceNow by July 22</a:t>
          </a:r>
          <a:r>
            <a:rPr lang="en-US" baseline="30000" dirty="0">
              <a:latin typeface="Comic Sans MS" panose="030F0702030302020204" pitchFamily="66" charset="0"/>
            </a:rPr>
            <a:t>nd</a:t>
          </a:r>
          <a:r>
            <a:rPr lang="en-US" dirty="0">
              <a:latin typeface="Comic Sans MS" panose="030F0702030302020204" pitchFamily="66" charset="0"/>
            </a:rPr>
            <a:t>. Do nothing June 30</a:t>
          </a:r>
          <a:r>
            <a:rPr lang="en-US" baseline="30000" dirty="0">
              <a:latin typeface="Comic Sans MS" panose="030F0702030302020204" pitchFamily="66" charset="0"/>
            </a:rPr>
            <a:t>th</a:t>
          </a:r>
          <a:r>
            <a:rPr lang="en-US" dirty="0">
              <a:latin typeface="Comic Sans MS" panose="030F0702030302020204" pitchFamily="66" charset="0"/>
            </a:rPr>
            <a:t> 5:00 pm – July 1 8:00 a.m.</a:t>
          </a:r>
        </a:p>
      </dgm:t>
    </dgm:pt>
    <dgm:pt modelId="{9E0229CD-63F4-4008-909C-EB8987761292}" type="parTrans" cxnId="{8A79CFC4-BB73-45DC-A6A4-DDABB924A023}">
      <dgm:prSet/>
      <dgm:spPr/>
      <dgm:t>
        <a:bodyPr/>
        <a:lstStyle/>
        <a:p>
          <a:endParaRPr lang="en-US"/>
        </a:p>
      </dgm:t>
    </dgm:pt>
    <dgm:pt modelId="{B582E309-7997-44E9-9FB9-A812B1168186}" type="sibTrans" cxnId="{8A79CFC4-BB73-45DC-A6A4-DDABB924A023}">
      <dgm:prSet/>
      <dgm:spPr/>
      <dgm:t>
        <a:bodyPr/>
        <a:lstStyle/>
        <a:p>
          <a:endParaRPr lang="en-US"/>
        </a:p>
      </dgm:t>
    </dgm:pt>
    <dgm:pt modelId="{E7CFF766-4247-4B5E-AF99-89B2FDAEC6FA}">
      <dgm:prSet/>
      <dgm:spPr/>
      <dgm:t>
        <a:bodyPr/>
        <a:lstStyle/>
        <a:p>
          <a:pPr>
            <a:lnSpc>
              <a:spcPct val="100000"/>
            </a:lnSpc>
          </a:pPr>
          <a:r>
            <a:rPr lang="en-US" dirty="0">
              <a:latin typeface="Comic Sans MS" panose="030F0702030302020204" pitchFamily="66" charset="0"/>
            </a:rPr>
            <a:t>Annual leave used in June must be entered, posted, and approved by July 22nd </a:t>
          </a:r>
        </a:p>
      </dgm:t>
    </dgm:pt>
    <dgm:pt modelId="{B9335450-3B0C-4BEB-A119-9ACE48A283DF}" type="parTrans" cxnId="{90AA0022-7411-4AED-89A1-C15DF6A69DA3}">
      <dgm:prSet/>
      <dgm:spPr/>
      <dgm:t>
        <a:bodyPr/>
        <a:lstStyle/>
        <a:p>
          <a:endParaRPr lang="en-US"/>
        </a:p>
      </dgm:t>
    </dgm:pt>
    <dgm:pt modelId="{311FEF1D-621F-4055-834B-9AEFE1F58F5D}" type="sibTrans" cxnId="{90AA0022-7411-4AED-89A1-C15DF6A69DA3}">
      <dgm:prSet/>
      <dgm:spPr/>
      <dgm:t>
        <a:bodyPr/>
        <a:lstStyle/>
        <a:p>
          <a:endParaRPr lang="en-US"/>
        </a:p>
      </dgm:t>
    </dgm:pt>
    <dgm:pt modelId="{D9255D0C-3E65-49AE-BDBA-9C73616F5337}">
      <dgm:prSet/>
      <dgm:spPr/>
      <dgm:t>
        <a:bodyPr/>
        <a:lstStyle/>
        <a:p>
          <a:pPr>
            <a:lnSpc>
              <a:spcPct val="100000"/>
            </a:lnSpc>
          </a:pPr>
          <a:r>
            <a:rPr lang="en-US" dirty="0">
              <a:latin typeface="Comic Sans MS" panose="030F0702030302020204" pitchFamily="66" charset="0"/>
            </a:rPr>
            <a:t>Reallocations, journal and budget entries, and OCE’s entered by July 22</a:t>
          </a:r>
          <a:r>
            <a:rPr lang="en-US" baseline="30000" dirty="0">
              <a:latin typeface="Comic Sans MS" panose="030F0702030302020204" pitchFamily="66" charset="0"/>
            </a:rPr>
            <a:t>nd </a:t>
          </a:r>
          <a:r>
            <a:rPr lang="en-US" dirty="0">
              <a:latin typeface="Comic Sans MS" panose="030F0702030302020204" pitchFamily="66" charset="0"/>
            </a:rPr>
            <a:t> and approved by July 27</a:t>
          </a:r>
          <a:r>
            <a:rPr lang="en-US" baseline="30000" dirty="0">
              <a:latin typeface="Comic Sans MS" panose="030F0702030302020204" pitchFamily="66" charset="0"/>
            </a:rPr>
            <a:t>th</a:t>
          </a:r>
          <a:r>
            <a:rPr lang="en-US" dirty="0">
              <a:latin typeface="Comic Sans MS" panose="030F0702030302020204" pitchFamily="66" charset="0"/>
            </a:rPr>
            <a:t> </a:t>
          </a:r>
        </a:p>
      </dgm:t>
    </dgm:pt>
    <dgm:pt modelId="{19A5DC96-D527-451D-8A22-338C90001A8B}" type="parTrans" cxnId="{E3F238AA-3E97-41E8-A45A-E588BBC89C87}">
      <dgm:prSet/>
      <dgm:spPr/>
      <dgm:t>
        <a:bodyPr/>
        <a:lstStyle/>
        <a:p>
          <a:endParaRPr lang="en-US"/>
        </a:p>
      </dgm:t>
    </dgm:pt>
    <dgm:pt modelId="{13F39E68-9817-49D6-B4EF-5FF665618B05}" type="sibTrans" cxnId="{E3F238AA-3E97-41E8-A45A-E588BBC89C87}">
      <dgm:prSet/>
      <dgm:spPr/>
      <dgm:t>
        <a:bodyPr/>
        <a:lstStyle/>
        <a:p>
          <a:endParaRPr lang="en-US"/>
        </a:p>
      </dgm:t>
    </dgm:pt>
    <dgm:pt modelId="{BF970DA2-2C0A-48BB-BA4F-71D5B5D5AE67}">
      <dgm:prSet/>
      <dgm:spPr/>
      <dgm:t>
        <a:bodyPr/>
        <a:lstStyle/>
        <a:p>
          <a:pPr>
            <a:lnSpc>
              <a:spcPct val="100000"/>
            </a:lnSpc>
          </a:pPr>
          <a:r>
            <a:rPr lang="en-US" dirty="0">
              <a:latin typeface="Comic Sans MS" panose="030F0702030302020204" pitchFamily="66" charset="0"/>
            </a:rPr>
            <a:t>Account code 715809 needs cleared out to revenue.</a:t>
          </a:r>
        </a:p>
      </dgm:t>
    </dgm:pt>
    <dgm:pt modelId="{67FCD383-1ADE-4007-B9D4-D8004D7E825D}" type="parTrans" cxnId="{E5513009-2612-43ED-A391-008D09430F96}">
      <dgm:prSet/>
      <dgm:spPr/>
      <dgm:t>
        <a:bodyPr/>
        <a:lstStyle/>
        <a:p>
          <a:endParaRPr lang="en-US"/>
        </a:p>
      </dgm:t>
    </dgm:pt>
    <dgm:pt modelId="{E26C99A7-85A0-4C12-9B57-3798D2CF7755}" type="sibTrans" cxnId="{E5513009-2612-43ED-A391-008D09430F96}">
      <dgm:prSet/>
      <dgm:spPr/>
      <dgm:t>
        <a:bodyPr/>
        <a:lstStyle/>
        <a:p>
          <a:endParaRPr lang="en-US"/>
        </a:p>
      </dgm:t>
    </dgm:pt>
    <dgm:pt modelId="{DDE81331-3503-4996-9252-34B008A5FBF2}" type="pres">
      <dgm:prSet presAssocID="{CA053D69-617A-44FA-9926-101401D1FFC1}" presName="root" presStyleCnt="0">
        <dgm:presLayoutVars>
          <dgm:dir/>
          <dgm:resizeHandles val="exact"/>
        </dgm:presLayoutVars>
      </dgm:prSet>
      <dgm:spPr/>
    </dgm:pt>
    <dgm:pt modelId="{C8180A96-5B37-40A6-AFFC-FB454AD00462}" type="pres">
      <dgm:prSet presAssocID="{86B1F936-DEED-4FEB-99B7-F55D68AEFA8A}" presName="compNode" presStyleCnt="0"/>
      <dgm:spPr/>
    </dgm:pt>
    <dgm:pt modelId="{DD2AB756-0683-47CF-BF84-3A522ED2B93E}" type="pres">
      <dgm:prSet presAssocID="{86B1F936-DEED-4FEB-99B7-F55D68AEFA8A}" presName="bgRect" presStyleLbl="bgShp" presStyleIdx="0" presStyleCnt="5"/>
      <dgm:spPr/>
    </dgm:pt>
    <dgm:pt modelId="{45373CED-5CB1-4E3C-8FE3-021793C31FDC}" type="pres">
      <dgm:prSet presAssocID="{86B1F936-DEED-4FEB-99B7-F55D68AEFA8A}" presName="iconRect" presStyleLbl="node1" presStyleIdx="0" presStyleCnt="5"/>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Envelope"/>
        </a:ext>
      </dgm:extLst>
    </dgm:pt>
    <dgm:pt modelId="{37DC4CE2-4ED1-47A5-81F4-4A203258F6E7}" type="pres">
      <dgm:prSet presAssocID="{86B1F936-DEED-4FEB-99B7-F55D68AEFA8A}" presName="spaceRect" presStyleCnt="0"/>
      <dgm:spPr/>
    </dgm:pt>
    <dgm:pt modelId="{312CA6F3-C0ED-4C94-96CE-C808CC6E7B8F}" type="pres">
      <dgm:prSet presAssocID="{86B1F936-DEED-4FEB-99B7-F55D68AEFA8A}" presName="parTx" presStyleLbl="revTx" presStyleIdx="0" presStyleCnt="5">
        <dgm:presLayoutVars>
          <dgm:chMax val="0"/>
          <dgm:chPref val="0"/>
        </dgm:presLayoutVars>
      </dgm:prSet>
      <dgm:spPr/>
    </dgm:pt>
    <dgm:pt modelId="{CE989B70-C704-4362-B2CC-E251B6F511B3}" type="pres">
      <dgm:prSet presAssocID="{89819254-8499-49EA-A826-D27A46BCF003}" presName="sibTrans" presStyleCnt="0"/>
      <dgm:spPr/>
    </dgm:pt>
    <dgm:pt modelId="{00EDEA6C-89D8-4C01-8F03-2C888268E7A6}" type="pres">
      <dgm:prSet presAssocID="{297AFCA5-0ED2-40DF-A65F-C52E4EE47FE3}" presName="compNode" presStyleCnt="0"/>
      <dgm:spPr/>
    </dgm:pt>
    <dgm:pt modelId="{CBE7D0ED-7112-48E9-A30A-F615B66EB8A1}" type="pres">
      <dgm:prSet presAssocID="{297AFCA5-0ED2-40DF-A65F-C52E4EE47FE3}" presName="bgRect" presStyleLbl="bgShp" presStyleIdx="1" presStyleCnt="5"/>
      <dgm:spPr/>
    </dgm:pt>
    <dgm:pt modelId="{0A766E13-0483-4583-9FE1-C2C9167B5D0B}" type="pres">
      <dgm:prSet presAssocID="{297AFCA5-0ED2-40DF-A65F-C52E4EE47FE3}" presName="iconRect" presStyleLbl="node1" presStyleIdx="1" presStyleCnt="5"/>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dgm:spPr>
      <dgm:extLst>
        <a:ext uri="{E40237B7-FDA0-4F09-8148-C483321AD2D9}">
          <dgm14:cNvPr xmlns:dgm14="http://schemas.microsoft.com/office/drawing/2010/diagram" id="0" name="" descr="Airplane"/>
        </a:ext>
      </dgm:extLst>
    </dgm:pt>
    <dgm:pt modelId="{F7B3C758-285E-43BE-87AC-F9D29C07A69E}" type="pres">
      <dgm:prSet presAssocID="{297AFCA5-0ED2-40DF-A65F-C52E4EE47FE3}" presName="spaceRect" presStyleCnt="0"/>
      <dgm:spPr/>
    </dgm:pt>
    <dgm:pt modelId="{B3858F9D-3E97-4046-9B6E-E63DA0A50B52}" type="pres">
      <dgm:prSet presAssocID="{297AFCA5-0ED2-40DF-A65F-C52E4EE47FE3}" presName="parTx" presStyleLbl="revTx" presStyleIdx="1" presStyleCnt="5">
        <dgm:presLayoutVars>
          <dgm:chMax val="0"/>
          <dgm:chPref val="0"/>
        </dgm:presLayoutVars>
      </dgm:prSet>
      <dgm:spPr/>
    </dgm:pt>
    <dgm:pt modelId="{3D2A96DB-57E3-4BA0-87E2-40E1852D8C31}" type="pres">
      <dgm:prSet presAssocID="{B582E309-7997-44E9-9FB9-A812B1168186}" presName="sibTrans" presStyleCnt="0"/>
      <dgm:spPr/>
    </dgm:pt>
    <dgm:pt modelId="{86A9372C-21FD-4F61-B6E8-F6C56B7934AD}" type="pres">
      <dgm:prSet presAssocID="{D9255D0C-3E65-49AE-BDBA-9C73616F5337}" presName="compNode" presStyleCnt="0"/>
      <dgm:spPr/>
    </dgm:pt>
    <dgm:pt modelId="{0697E3F8-E38A-4120-8DB5-F0E8F071ABFA}" type="pres">
      <dgm:prSet presAssocID="{D9255D0C-3E65-49AE-BDBA-9C73616F5337}" presName="bgRect" presStyleLbl="bgShp" presStyleIdx="2" presStyleCnt="5"/>
      <dgm:spPr/>
    </dgm:pt>
    <dgm:pt modelId="{73FEDE6B-5717-4117-9394-D4C1A431130B}" type="pres">
      <dgm:prSet presAssocID="{D9255D0C-3E65-49AE-BDBA-9C73616F5337}" presName="iconRect" presStyleLbl="node1" presStyleIdx="2" presStyleCnt="5"/>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a:fillRect/>
          </a:stretch>
        </a:blipFill>
        <a:ln>
          <a:solidFill>
            <a:schemeClr val="bg1">
              <a:alpha val="0"/>
            </a:schemeClr>
          </a:solidFill>
        </a:ln>
      </dgm:spPr>
      <dgm:extLst>
        <a:ext uri="{E40237B7-FDA0-4F09-8148-C483321AD2D9}">
          <dgm14:cNvPr xmlns:dgm14="http://schemas.microsoft.com/office/drawing/2010/diagram" id="0" name="" descr="Checklist"/>
        </a:ext>
      </dgm:extLst>
    </dgm:pt>
    <dgm:pt modelId="{34CE545A-A026-471C-A490-597F25AA1EF9}" type="pres">
      <dgm:prSet presAssocID="{D9255D0C-3E65-49AE-BDBA-9C73616F5337}" presName="spaceRect" presStyleCnt="0"/>
      <dgm:spPr/>
    </dgm:pt>
    <dgm:pt modelId="{54C8C924-F20A-4B60-8AE6-6E52510B4889}" type="pres">
      <dgm:prSet presAssocID="{D9255D0C-3E65-49AE-BDBA-9C73616F5337}" presName="parTx" presStyleLbl="revTx" presStyleIdx="2" presStyleCnt="5">
        <dgm:presLayoutVars>
          <dgm:chMax val="0"/>
          <dgm:chPref val="0"/>
        </dgm:presLayoutVars>
      </dgm:prSet>
      <dgm:spPr/>
    </dgm:pt>
    <dgm:pt modelId="{E350E9FA-29E6-416B-B927-6B6F64657D68}" type="pres">
      <dgm:prSet presAssocID="{13F39E68-9817-49D6-B4EF-5FF665618B05}" presName="sibTrans" presStyleCnt="0"/>
      <dgm:spPr/>
    </dgm:pt>
    <dgm:pt modelId="{E8352BF2-7C7B-4D59-B38D-A8F7A89E538C}" type="pres">
      <dgm:prSet presAssocID="{E7CFF766-4247-4B5E-AF99-89B2FDAEC6FA}" presName="compNode" presStyleCnt="0"/>
      <dgm:spPr/>
    </dgm:pt>
    <dgm:pt modelId="{8967E58F-C522-4528-A950-FEAD6834ABC2}" type="pres">
      <dgm:prSet presAssocID="{E7CFF766-4247-4B5E-AF99-89B2FDAEC6FA}" presName="bgRect" presStyleLbl="bgShp" presStyleIdx="3" presStyleCnt="5"/>
      <dgm:spPr/>
    </dgm:pt>
    <dgm:pt modelId="{BD2FD4B8-2799-486E-8B7C-CB938FA0A9AF}" type="pres">
      <dgm:prSet presAssocID="{E7CFF766-4247-4B5E-AF99-89B2FDAEC6FA}" presName="iconRect" presStyleLbl="node1" presStyleIdx="3" presStyleCnt="5"/>
      <dgm:spPr>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a:noFill/>
        </a:ln>
      </dgm:spPr>
      <dgm:extLst>
        <a:ext uri="{E40237B7-FDA0-4F09-8148-C483321AD2D9}">
          <dgm14:cNvPr xmlns:dgm14="http://schemas.microsoft.com/office/drawing/2010/diagram" id="0" name="" descr="Warning"/>
        </a:ext>
      </dgm:extLst>
    </dgm:pt>
    <dgm:pt modelId="{8D801CCE-44AF-40E7-8E3C-BAFB0EBC47B3}" type="pres">
      <dgm:prSet presAssocID="{E7CFF766-4247-4B5E-AF99-89B2FDAEC6FA}" presName="spaceRect" presStyleCnt="0"/>
      <dgm:spPr/>
    </dgm:pt>
    <dgm:pt modelId="{BF4103F3-31BD-4195-BFD0-8ABBABC7A10C}" type="pres">
      <dgm:prSet presAssocID="{E7CFF766-4247-4B5E-AF99-89B2FDAEC6FA}" presName="parTx" presStyleLbl="revTx" presStyleIdx="3" presStyleCnt="5">
        <dgm:presLayoutVars>
          <dgm:chMax val="0"/>
          <dgm:chPref val="0"/>
        </dgm:presLayoutVars>
      </dgm:prSet>
      <dgm:spPr/>
    </dgm:pt>
    <dgm:pt modelId="{A1E3D736-371C-4CBA-9CD1-F0C08807A0D9}" type="pres">
      <dgm:prSet presAssocID="{311FEF1D-621F-4055-834B-9AEFE1F58F5D}" presName="sibTrans" presStyleCnt="0"/>
      <dgm:spPr/>
    </dgm:pt>
    <dgm:pt modelId="{3B3D5C5F-C915-4A1B-BDA5-649E94E49402}" type="pres">
      <dgm:prSet presAssocID="{BF970DA2-2C0A-48BB-BA4F-71D5B5D5AE67}" presName="compNode" presStyleCnt="0"/>
      <dgm:spPr/>
    </dgm:pt>
    <dgm:pt modelId="{04B3E068-1466-412F-AD00-E67D3D69C278}" type="pres">
      <dgm:prSet presAssocID="{BF970DA2-2C0A-48BB-BA4F-71D5B5D5AE67}" presName="bgRect" presStyleLbl="bgShp" presStyleIdx="4" presStyleCnt="5"/>
      <dgm:spPr/>
    </dgm:pt>
    <dgm:pt modelId="{BB79898D-4276-4CC3-A902-0603614EBDCC}" type="pres">
      <dgm:prSet presAssocID="{BF970DA2-2C0A-48BB-BA4F-71D5B5D5AE67}" presName="iconRect" presStyleLbl="node1" presStyleIdx="4" presStyleCnt="5"/>
      <dgm:spPr>
        <a:blipFill rotWithShape="1">
          <a:blip xmlns:r="http://schemas.openxmlformats.org/officeDocument/2006/relationships"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a:stretch>
            <a:fillRect/>
          </a:stretch>
        </a:blipFill>
      </dgm:spPr>
      <dgm:extLst>
        <a:ext uri="{E40237B7-FDA0-4F09-8148-C483321AD2D9}">
          <dgm14:cNvPr xmlns:dgm14="http://schemas.microsoft.com/office/drawing/2010/diagram" id="0" name="" descr="Monthly calendar"/>
        </a:ext>
      </dgm:extLst>
    </dgm:pt>
    <dgm:pt modelId="{2AAE898E-4D7E-4D8C-8219-31C4B2CF2EB4}" type="pres">
      <dgm:prSet presAssocID="{BF970DA2-2C0A-48BB-BA4F-71D5B5D5AE67}" presName="spaceRect" presStyleCnt="0"/>
      <dgm:spPr/>
    </dgm:pt>
    <dgm:pt modelId="{0C5A56FC-316D-4369-A5EC-0EBE940799B2}" type="pres">
      <dgm:prSet presAssocID="{BF970DA2-2C0A-48BB-BA4F-71D5B5D5AE67}" presName="parTx" presStyleLbl="revTx" presStyleIdx="4" presStyleCnt="5">
        <dgm:presLayoutVars>
          <dgm:chMax val="0"/>
          <dgm:chPref val="0"/>
        </dgm:presLayoutVars>
      </dgm:prSet>
      <dgm:spPr/>
    </dgm:pt>
  </dgm:ptLst>
  <dgm:cxnLst>
    <dgm:cxn modelId="{E5513009-2612-43ED-A391-008D09430F96}" srcId="{CA053D69-617A-44FA-9926-101401D1FFC1}" destId="{BF970DA2-2C0A-48BB-BA4F-71D5B5D5AE67}" srcOrd="4" destOrd="0" parTransId="{67FCD383-1ADE-4007-B9D4-D8004D7E825D}" sibTransId="{E26C99A7-85A0-4C12-9B57-3798D2CF7755}"/>
    <dgm:cxn modelId="{66B9FB16-217F-476B-85BC-EAF8A4BC0055}" type="presOf" srcId="{D9255D0C-3E65-49AE-BDBA-9C73616F5337}" destId="{54C8C924-F20A-4B60-8AE6-6E52510B4889}" srcOrd="0" destOrd="0" presId="urn:microsoft.com/office/officeart/2018/2/layout/IconVerticalSolidList"/>
    <dgm:cxn modelId="{90AA0022-7411-4AED-89A1-C15DF6A69DA3}" srcId="{CA053D69-617A-44FA-9926-101401D1FFC1}" destId="{E7CFF766-4247-4B5E-AF99-89B2FDAEC6FA}" srcOrd="3" destOrd="0" parTransId="{B9335450-3B0C-4BEB-A119-9ACE48A283DF}" sibTransId="{311FEF1D-621F-4055-834B-9AEFE1F58F5D}"/>
    <dgm:cxn modelId="{B6DD2E77-F9CD-4B62-8D53-1F19137BCAA3}" type="presOf" srcId="{297AFCA5-0ED2-40DF-A65F-C52E4EE47FE3}" destId="{B3858F9D-3E97-4046-9B6E-E63DA0A50B52}" srcOrd="0" destOrd="0" presId="urn:microsoft.com/office/officeart/2018/2/layout/IconVerticalSolidList"/>
    <dgm:cxn modelId="{C884BB7F-041E-47ED-8B18-2A558802F1FF}" type="presOf" srcId="{86B1F936-DEED-4FEB-99B7-F55D68AEFA8A}" destId="{312CA6F3-C0ED-4C94-96CE-C808CC6E7B8F}" srcOrd="0" destOrd="0" presId="urn:microsoft.com/office/officeart/2018/2/layout/IconVerticalSolidList"/>
    <dgm:cxn modelId="{3619329A-051E-40F5-AAD3-C3397F0C821F}" type="presOf" srcId="{BF970DA2-2C0A-48BB-BA4F-71D5B5D5AE67}" destId="{0C5A56FC-316D-4369-A5EC-0EBE940799B2}" srcOrd="0" destOrd="0" presId="urn:microsoft.com/office/officeart/2018/2/layout/IconVerticalSolidList"/>
    <dgm:cxn modelId="{E3F238AA-3E97-41E8-A45A-E588BBC89C87}" srcId="{CA053D69-617A-44FA-9926-101401D1FFC1}" destId="{D9255D0C-3E65-49AE-BDBA-9C73616F5337}" srcOrd="2" destOrd="0" parTransId="{19A5DC96-D527-451D-8A22-338C90001A8B}" sibTransId="{13F39E68-9817-49D6-B4EF-5FF665618B05}"/>
    <dgm:cxn modelId="{F249B6B9-9BAE-40CC-B2D9-215C97F93EC9}" type="presOf" srcId="{E7CFF766-4247-4B5E-AF99-89B2FDAEC6FA}" destId="{BF4103F3-31BD-4195-BFD0-8ABBABC7A10C}" srcOrd="0" destOrd="0" presId="urn:microsoft.com/office/officeart/2018/2/layout/IconVerticalSolidList"/>
    <dgm:cxn modelId="{8A79CFC4-BB73-45DC-A6A4-DDABB924A023}" srcId="{CA053D69-617A-44FA-9926-101401D1FFC1}" destId="{297AFCA5-0ED2-40DF-A65F-C52E4EE47FE3}" srcOrd="1" destOrd="0" parTransId="{9E0229CD-63F4-4008-909C-EB8987761292}" sibTransId="{B582E309-7997-44E9-9FB9-A812B1168186}"/>
    <dgm:cxn modelId="{158587E5-5ECC-49D8-86A3-99BBF2B8149E}" srcId="{CA053D69-617A-44FA-9926-101401D1FFC1}" destId="{86B1F936-DEED-4FEB-99B7-F55D68AEFA8A}" srcOrd="0" destOrd="0" parTransId="{FF775D94-B0D8-4E50-B374-F54810D74519}" sibTransId="{89819254-8499-49EA-A826-D27A46BCF003}"/>
    <dgm:cxn modelId="{E6964DFC-3E7A-4D4B-A25B-FB2FA0342CD0}" type="presOf" srcId="{CA053D69-617A-44FA-9926-101401D1FFC1}" destId="{DDE81331-3503-4996-9252-34B008A5FBF2}" srcOrd="0" destOrd="0" presId="urn:microsoft.com/office/officeart/2018/2/layout/IconVerticalSolidList"/>
    <dgm:cxn modelId="{44612D49-39B3-45B8-95D8-4B9B40F99FF2}" type="presParOf" srcId="{DDE81331-3503-4996-9252-34B008A5FBF2}" destId="{C8180A96-5B37-40A6-AFFC-FB454AD00462}" srcOrd="0" destOrd="0" presId="urn:microsoft.com/office/officeart/2018/2/layout/IconVerticalSolidList"/>
    <dgm:cxn modelId="{435FBFB1-8346-4272-A5B5-31970542932E}" type="presParOf" srcId="{C8180A96-5B37-40A6-AFFC-FB454AD00462}" destId="{DD2AB756-0683-47CF-BF84-3A522ED2B93E}" srcOrd="0" destOrd="0" presId="urn:microsoft.com/office/officeart/2018/2/layout/IconVerticalSolidList"/>
    <dgm:cxn modelId="{9A3504FB-BFC7-43D2-A72D-0A71BDFCF416}" type="presParOf" srcId="{C8180A96-5B37-40A6-AFFC-FB454AD00462}" destId="{45373CED-5CB1-4E3C-8FE3-021793C31FDC}" srcOrd="1" destOrd="0" presId="urn:microsoft.com/office/officeart/2018/2/layout/IconVerticalSolidList"/>
    <dgm:cxn modelId="{672B965C-3280-44CF-9491-7E5C770A5852}" type="presParOf" srcId="{C8180A96-5B37-40A6-AFFC-FB454AD00462}" destId="{37DC4CE2-4ED1-47A5-81F4-4A203258F6E7}" srcOrd="2" destOrd="0" presId="urn:microsoft.com/office/officeart/2018/2/layout/IconVerticalSolidList"/>
    <dgm:cxn modelId="{6D62B070-D528-466E-BFF1-A0CEDA920A71}" type="presParOf" srcId="{C8180A96-5B37-40A6-AFFC-FB454AD00462}" destId="{312CA6F3-C0ED-4C94-96CE-C808CC6E7B8F}" srcOrd="3" destOrd="0" presId="urn:microsoft.com/office/officeart/2018/2/layout/IconVerticalSolidList"/>
    <dgm:cxn modelId="{0740E08D-0878-40F5-B9EF-07766448DB02}" type="presParOf" srcId="{DDE81331-3503-4996-9252-34B008A5FBF2}" destId="{CE989B70-C704-4362-B2CC-E251B6F511B3}" srcOrd="1" destOrd="0" presId="urn:microsoft.com/office/officeart/2018/2/layout/IconVerticalSolidList"/>
    <dgm:cxn modelId="{A5A95CBB-AC3E-4693-894F-E37BA2DE6DAD}" type="presParOf" srcId="{DDE81331-3503-4996-9252-34B008A5FBF2}" destId="{00EDEA6C-89D8-4C01-8F03-2C888268E7A6}" srcOrd="2" destOrd="0" presId="urn:microsoft.com/office/officeart/2018/2/layout/IconVerticalSolidList"/>
    <dgm:cxn modelId="{04C7094D-21C2-40E5-9FED-859A95752FC5}" type="presParOf" srcId="{00EDEA6C-89D8-4C01-8F03-2C888268E7A6}" destId="{CBE7D0ED-7112-48E9-A30A-F615B66EB8A1}" srcOrd="0" destOrd="0" presId="urn:microsoft.com/office/officeart/2018/2/layout/IconVerticalSolidList"/>
    <dgm:cxn modelId="{B0CEE84A-86B4-4C55-B9BD-90B1FB7588B0}" type="presParOf" srcId="{00EDEA6C-89D8-4C01-8F03-2C888268E7A6}" destId="{0A766E13-0483-4583-9FE1-C2C9167B5D0B}" srcOrd="1" destOrd="0" presId="urn:microsoft.com/office/officeart/2018/2/layout/IconVerticalSolidList"/>
    <dgm:cxn modelId="{91951287-0422-4631-9512-E6EA0C40C1E9}" type="presParOf" srcId="{00EDEA6C-89D8-4C01-8F03-2C888268E7A6}" destId="{F7B3C758-285E-43BE-87AC-F9D29C07A69E}" srcOrd="2" destOrd="0" presId="urn:microsoft.com/office/officeart/2018/2/layout/IconVerticalSolidList"/>
    <dgm:cxn modelId="{975DBF89-AAFF-41A6-877F-F936283F14E0}" type="presParOf" srcId="{00EDEA6C-89D8-4C01-8F03-2C888268E7A6}" destId="{B3858F9D-3E97-4046-9B6E-E63DA0A50B52}" srcOrd="3" destOrd="0" presId="urn:microsoft.com/office/officeart/2018/2/layout/IconVerticalSolidList"/>
    <dgm:cxn modelId="{64188559-52A1-45F9-9610-0B078F96CC75}" type="presParOf" srcId="{DDE81331-3503-4996-9252-34B008A5FBF2}" destId="{3D2A96DB-57E3-4BA0-87E2-40E1852D8C31}" srcOrd="3" destOrd="0" presId="urn:microsoft.com/office/officeart/2018/2/layout/IconVerticalSolidList"/>
    <dgm:cxn modelId="{4BE02A9A-F770-4365-88B9-9EC4C1E6F4D9}" type="presParOf" srcId="{DDE81331-3503-4996-9252-34B008A5FBF2}" destId="{86A9372C-21FD-4F61-B6E8-F6C56B7934AD}" srcOrd="4" destOrd="0" presId="urn:microsoft.com/office/officeart/2018/2/layout/IconVerticalSolidList"/>
    <dgm:cxn modelId="{5F39FE5E-681D-41FB-816F-0BEC8FE71216}" type="presParOf" srcId="{86A9372C-21FD-4F61-B6E8-F6C56B7934AD}" destId="{0697E3F8-E38A-4120-8DB5-F0E8F071ABFA}" srcOrd="0" destOrd="0" presId="urn:microsoft.com/office/officeart/2018/2/layout/IconVerticalSolidList"/>
    <dgm:cxn modelId="{FA516950-0CAB-4AC6-BE71-F5C2DAE7166F}" type="presParOf" srcId="{86A9372C-21FD-4F61-B6E8-F6C56B7934AD}" destId="{73FEDE6B-5717-4117-9394-D4C1A431130B}" srcOrd="1" destOrd="0" presId="urn:microsoft.com/office/officeart/2018/2/layout/IconVerticalSolidList"/>
    <dgm:cxn modelId="{ED13DE64-1A10-4690-BF48-2CE1E9F4D10C}" type="presParOf" srcId="{86A9372C-21FD-4F61-B6E8-F6C56B7934AD}" destId="{34CE545A-A026-471C-A490-597F25AA1EF9}" srcOrd="2" destOrd="0" presId="urn:microsoft.com/office/officeart/2018/2/layout/IconVerticalSolidList"/>
    <dgm:cxn modelId="{2022CAD0-D4B7-4A24-A3C9-06D332D9749D}" type="presParOf" srcId="{86A9372C-21FD-4F61-B6E8-F6C56B7934AD}" destId="{54C8C924-F20A-4B60-8AE6-6E52510B4889}" srcOrd="3" destOrd="0" presId="urn:microsoft.com/office/officeart/2018/2/layout/IconVerticalSolidList"/>
    <dgm:cxn modelId="{019CD682-0708-4033-81D3-97BF0A4628A3}" type="presParOf" srcId="{DDE81331-3503-4996-9252-34B008A5FBF2}" destId="{E350E9FA-29E6-416B-B927-6B6F64657D68}" srcOrd="5" destOrd="0" presId="urn:microsoft.com/office/officeart/2018/2/layout/IconVerticalSolidList"/>
    <dgm:cxn modelId="{C4FDAEA0-248E-47DA-A363-54798BEAE813}" type="presParOf" srcId="{DDE81331-3503-4996-9252-34B008A5FBF2}" destId="{E8352BF2-7C7B-4D59-B38D-A8F7A89E538C}" srcOrd="6" destOrd="0" presId="urn:microsoft.com/office/officeart/2018/2/layout/IconVerticalSolidList"/>
    <dgm:cxn modelId="{D3F511D7-7B67-4BA2-86B9-3BE31BA88FF4}" type="presParOf" srcId="{E8352BF2-7C7B-4D59-B38D-A8F7A89E538C}" destId="{8967E58F-C522-4528-A950-FEAD6834ABC2}" srcOrd="0" destOrd="0" presId="urn:microsoft.com/office/officeart/2018/2/layout/IconVerticalSolidList"/>
    <dgm:cxn modelId="{DBBB3A55-8197-4350-8A27-1AFCB104E6DA}" type="presParOf" srcId="{E8352BF2-7C7B-4D59-B38D-A8F7A89E538C}" destId="{BD2FD4B8-2799-486E-8B7C-CB938FA0A9AF}" srcOrd="1" destOrd="0" presId="urn:microsoft.com/office/officeart/2018/2/layout/IconVerticalSolidList"/>
    <dgm:cxn modelId="{8624E0C7-E6A4-4F71-9BBB-F04C462AE507}" type="presParOf" srcId="{E8352BF2-7C7B-4D59-B38D-A8F7A89E538C}" destId="{8D801CCE-44AF-40E7-8E3C-BAFB0EBC47B3}" srcOrd="2" destOrd="0" presId="urn:microsoft.com/office/officeart/2018/2/layout/IconVerticalSolidList"/>
    <dgm:cxn modelId="{91924E40-F147-42D5-82F6-DC78E7D4A0A9}" type="presParOf" srcId="{E8352BF2-7C7B-4D59-B38D-A8F7A89E538C}" destId="{BF4103F3-31BD-4195-BFD0-8ABBABC7A10C}" srcOrd="3" destOrd="0" presId="urn:microsoft.com/office/officeart/2018/2/layout/IconVerticalSolidList"/>
    <dgm:cxn modelId="{1F5F5D71-7B47-4C59-8DB6-C5F8A1930E8A}" type="presParOf" srcId="{DDE81331-3503-4996-9252-34B008A5FBF2}" destId="{A1E3D736-371C-4CBA-9CD1-F0C08807A0D9}" srcOrd="7" destOrd="0" presId="urn:microsoft.com/office/officeart/2018/2/layout/IconVerticalSolidList"/>
    <dgm:cxn modelId="{43FC660E-CECE-422C-8ACB-AC004D0C10A7}" type="presParOf" srcId="{DDE81331-3503-4996-9252-34B008A5FBF2}" destId="{3B3D5C5F-C915-4A1B-BDA5-649E94E49402}" srcOrd="8" destOrd="0" presId="urn:microsoft.com/office/officeart/2018/2/layout/IconVerticalSolidList"/>
    <dgm:cxn modelId="{053F1300-43D9-4D14-B774-B9714D2F7B79}" type="presParOf" srcId="{3B3D5C5F-C915-4A1B-BDA5-649E94E49402}" destId="{04B3E068-1466-412F-AD00-E67D3D69C278}" srcOrd="0" destOrd="0" presId="urn:microsoft.com/office/officeart/2018/2/layout/IconVerticalSolidList"/>
    <dgm:cxn modelId="{386B5629-AE1E-4C00-9237-533D80884735}" type="presParOf" srcId="{3B3D5C5F-C915-4A1B-BDA5-649E94E49402}" destId="{BB79898D-4276-4CC3-A902-0603614EBDCC}" srcOrd="1" destOrd="0" presId="urn:microsoft.com/office/officeart/2018/2/layout/IconVerticalSolidList"/>
    <dgm:cxn modelId="{EB9F67A7-607F-4F08-A264-44001807F3DD}" type="presParOf" srcId="{3B3D5C5F-C915-4A1B-BDA5-649E94E49402}" destId="{2AAE898E-4D7E-4D8C-8219-31C4B2CF2EB4}" srcOrd="2" destOrd="0" presId="urn:microsoft.com/office/officeart/2018/2/layout/IconVerticalSolidList"/>
    <dgm:cxn modelId="{F728397F-A60A-4B0E-9083-6F27D9B9D029}" type="presParOf" srcId="{3B3D5C5F-C915-4A1B-BDA5-649E94E49402}" destId="{0C5A56FC-316D-4369-A5EC-0EBE940799B2}"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A07D0-9550-4A8B-9EA5-B32F02A6FAD2}">
      <dsp:nvSpPr>
        <dsp:cNvPr id="0" name=""/>
        <dsp:cNvSpPr/>
      </dsp:nvSpPr>
      <dsp:spPr>
        <a:xfrm>
          <a:off x="0" y="0"/>
          <a:ext cx="6920301" cy="924131"/>
        </a:xfrm>
        <a:prstGeom prst="roundRect">
          <a:avLst>
            <a:gd name="adj" fmla="val 10000"/>
          </a:avLst>
        </a:prstGeom>
        <a:solidFill>
          <a:schemeClr val="accent2">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dirty="0">
              <a:latin typeface="Comic Sans MS" panose="030F0702030302020204" pitchFamily="66" charset="0"/>
            </a:rPr>
            <a:t>Dates and Deadlines</a:t>
          </a:r>
        </a:p>
      </dsp:txBody>
      <dsp:txXfrm>
        <a:off x="27067" y="27067"/>
        <a:ext cx="5814967" cy="869997"/>
      </dsp:txXfrm>
    </dsp:sp>
    <dsp:sp modelId="{B4945285-E131-4BF3-8C67-D81F14E2B3AE}">
      <dsp:nvSpPr>
        <dsp:cNvPr id="0" name=""/>
        <dsp:cNvSpPr/>
      </dsp:nvSpPr>
      <dsp:spPr>
        <a:xfrm>
          <a:off x="516775" y="1052482"/>
          <a:ext cx="6920301" cy="924131"/>
        </a:xfrm>
        <a:prstGeom prst="roundRect">
          <a:avLst>
            <a:gd name="adj" fmla="val 10000"/>
          </a:avLst>
        </a:prstGeom>
        <a:solidFill>
          <a:schemeClr val="accent3">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dirty="0">
              <a:latin typeface="Comic Sans MS" panose="030F0702030302020204" pitchFamily="66" charset="0"/>
            </a:rPr>
            <a:t>Reclassifications &amp; Expense Year</a:t>
          </a:r>
        </a:p>
      </dsp:txBody>
      <dsp:txXfrm>
        <a:off x="543842" y="1079549"/>
        <a:ext cx="5748705" cy="869997"/>
      </dsp:txXfrm>
    </dsp:sp>
    <dsp:sp modelId="{D945FFA0-82A4-4975-8E6B-A8ACBB3816AA}">
      <dsp:nvSpPr>
        <dsp:cNvPr id="0" name=""/>
        <dsp:cNvSpPr/>
      </dsp:nvSpPr>
      <dsp:spPr>
        <a:xfrm>
          <a:off x="1033551" y="2104965"/>
          <a:ext cx="6920301" cy="924131"/>
        </a:xfrm>
        <a:prstGeom prst="roundRect">
          <a:avLst>
            <a:gd name="adj" fmla="val 10000"/>
          </a:avLst>
        </a:prstGeom>
        <a:solidFill>
          <a:schemeClr val="accent4">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dirty="0">
              <a:latin typeface="Comic Sans MS" panose="030F0702030302020204" pitchFamily="66" charset="0"/>
            </a:rPr>
            <a:t>Year End Tasks</a:t>
          </a:r>
        </a:p>
      </dsp:txBody>
      <dsp:txXfrm>
        <a:off x="1060618" y="2132032"/>
        <a:ext cx="5748705" cy="869997"/>
      </dsp:txXfrm>
    </dsp:sp>
    <dsp:sp modelId="{45D2DC01-C582-4AD7-9E4C-FD13065CEEDA}">
      <dsp:nvSpPr>
        <dsp:cNvPr id="0" name=""/>
        <dsp:cNvSpPr/>
      </dsp:nvSpPr>
      <dsp:spPr>
        <a:xfrm>
          <a:off x="1550327" y="3157448"/>
          <a:ext cx="6920301" cy="924131"/>
        </a:xfrm>
        <a:prstGeom prst="roundRect">
          <a:avLst>
            <a:gd name="adj" fmla="val 10000"/>
          </a:avLst>
        </a:prstGeom>
        <a:solidFill>
          <a:schemeClr val="accent5">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dirty="0">
              <a:latin typeface="Comic Sans MS" panose="030F0702030302020204" pitchFamily="66" charset="0"/>
            </a:rPr>
            <a:t>Accounts Receivable/Bad Debt</a:t>
          </a:r>
        </a:p>
      </dsp:txBody>
      <dsp:txXfrm>
        <a:off x="1577394" y="3184515"/>
        <a:ext cx="5748705" cy="869997"/>
      </dsp:txXfrm>
    </dsp:sp>
    <dsp:sp modelId="{2ED0EF49-8510-489B-944F-A61FCF51FDA1}">
      <dsp:nvSpPr>
        <dsp:cNvPr id="0" name=""/>
        <dsp:cNvSpPr/>
      </dsp:nvSpPr>
      <dsp:spPr>
        <a:xfrm>
          <a:off x="2067102" y="4209931"/>
          <a:ext cx="6920301" cy="924131"/>
        </a:xfrm>
        <a:prstGeom prst="roundRect">
          <a:avLst>
            <a:gd name="adj" fmla="val 10000"/>
          </a:avLst>
        </a:prstGeom>
        <a:solidFill>
          <a:schemeClr val="accent6">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b="1" kern="1200">
              <a:latin typeface="Comic Sans MS" panose="030F0702030302020204" pitchFamily="66" charset="0"/>
            </a:rPr>
            <a:t>Updates and Reminders</a:t>
          </a:r>
          <a:endParaRPr lang="en-US" sz="2700" b="1" kern="1200" dirty="0">
            <a:latin typeface="Comic Sans MS" panose="030F0702030302020204" pitchFamily="66" charset="0"/>
          </a:endParaRPr>
        </a:p>
      </dsp:txBody>
      <dsp:txXfrm>
        <a:off x="2094169" y="4236998"/>
        <a:ext cx="5748705" cy="869997"/>
      </dsp:txXfrm>
    </dsp:sp>
    <dsp:sp modelId="{2E0F3119-225A-40A8-9F38-642022A127FF}">
      <dsp:nvSpPr>
        <dsp:cNvPr id="0" name=""/>
        <dsp:cNvSpPr/>
      </dsp:nvSpPr>
      <dsp:spPr>
        <a:xfrm>
          <a:off x="6319615" y="675129"/>
          <a:ext cx="600685" cy="600685"/>
        </a:xfrm>
        <a:prstGeom prst="downArrow">
          <a:avLst>
            <a:gd name="adj1" fmla="val 55000"/>
            <a:gd name="adj2" fmla="val 45000"/>
          </a:avLst>
        </a:prstGeom>
        <a:solidFill>
          <a:schemeClr val="accent2">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6454769" y="675129"/>
        <a:ext cx="330377" cy="452015"/>
      </dsp:txXfrm>
    </dsp:sp>
    <dsp:sp modelId="{B7D014E3-443D-4ACD-A9A8-6E15B8DDFC9D}">
      <dsp:nvSpPr>
        <dsp:cNvPr id="0" name=""/>
        <dsp:cNvSpPr/>
      </dsp:nvSpPr>
      <dsp:spPr>
        <a:xfrm>
          <a:off x="6836391" y="1727612"/>
          <a:ext cx="600685" cy="600685"/>
        </a:xfrm>
        <a:prstGeom prst="downArrow">
          <a:avLst>
            <a:gd name="adj1" fmla="val 55000"/>
            <a:gd name="adj2" fmla="val 45000"/>
          </a:avLst>
        </a:prstGeom>
        <a:solidFill>
          <a:schemeClr val="accent3">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6971545" y="1727612"/>
        <a:ext cx="330377" cy="452015"/>
      </dsp:txXfrm>
    </dsp:sp>
    <dsp:sp modelId="{F854CCE6-DDC8-4455-B583-1EFBEEE95CCD}">
      <dsp:nvSpPr>
        <dsp:cNvPr id="0" name=""/>
        <dsp:cNvSpPr/>
      </dsp:nvSpPr>
      <dsp:spPr>
        <a:xfrm>
          <a:off x="7353167" y="2764692"/>
          <a:ext cx="600685" cy="600685"/>
        </a:xfrm>
        <a:prstGeom prst="downArrow">
          <a:avLst>
            <a:gd name="adj1" fmla="val 55000"/>
            <a:gd name="adj2" fmla="val 45000"/>
          </a:avLst>
        </a:prstGeom>
        <a:solidFill>
          <a:schemeClr val="accent4">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7488321" y="2764692"/>
        <a:ext cx="330377" cy="452015"/>
      </dsp:txXfrm>
    </dsp:sp>
    <dsp:sp modelId="{3D7B7F96-C0DC-41D5-9982-39E50FF1450F}">
      <dsp:nvSpPr>
        <dsp:cNvPr id="0" name=""/>
        <dsp:cNvSpPr/>
      </dsp:nvSpPr>
      <dsp:spPr>
        <a:xfrm>
          <a:off x="7869942" y="3827443"/>
          <a:ext cx="600685" cy="600685"/>
        </a:xfrm>
        <a:prstGeom prst="downArrow">
          <a:avLst>
            <a:gd name="adj1" fmla="val 55000"/>
            <a:gd name="adj2" fmla="val 45000"/>
          </a:avLst>
        </a:prstGeom>
        <a:solidFill>
          <a:schemeClr val="accent5">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a:p>
      </dsp:txBody>
      <dsp:txXfrm>
        <a:off x="8005096" y="3827443"/>
        <a:ext cx="330377" cy="4520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901A79-BF0D-4CF0-BC1E-8DE0C6EB82DF}">
      <dsp:nvSpPr>
        <dsp:cNvPr id="0" name=""/>
        <dsp:cNvSpPr/>
      </dsp:nvSpPr>
      <dsp:spPr>
        <a:xfrm rot="5400000">
          <a:off x="-731472" y="1443944"/>
          <a:ext cx="1593462" cy="121984"/>
        </a:xfrm>
        <a:prstGeom prst="corner">
          <a:avLst>
            <a:gd name="adj1" fmla="val 1000"/>
            <a:gd name="adj2" fmla="val 1000"/>
          </a:avLst>
        </a:prstGeom>
        <a:solidFill>
          <a:schemeClr val="lt1">
            <a:hueOff val="0"/>
            <a:satOff val="0"/>
            <a:lumOff val="0"/>
            <a:alphaOff val="0"/>
          </a:schemeClr>
        </a:solidFill>
        <a:ln w="9525" cap="rnd"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15B4CB78-E612-4F0C-B8F1-DBC5A544FF7C}">
      <dsp:nvSpPr>
        <dsp:cNvPr id="0" name=""/>
        <dsp:cNvSpPr/>
      </dsp:nvSpPr>
      <dsp:spPr>
        <a:xfrm>
          <a:off x="4266" y="2301668"/>
          <a:ext cx="1524804" cy="531154"/>
        </a:xfrm>
        <a:prstGeom prst="homePlate">
          <a:avLst>
            <a:gd name="adj" fmla="val 2500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4300" tIns="228600" rIns="114300" bIns="22860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omic Sans MS" panose="030F0702030302020204" pitchFamily="66" charset="0"/>
            </a:rPr>
            <a:t>June 30</a:t>
          </a:r>
        </a:p>
      </dsp:txBody>
      <dsp:txXfrm>
        <a:off x="4266" y="2301668"/>
        <a:ext cx="1458410" cy="531154"/>
      </dsp:txXfrm>
    </dsp:sp>
    <dsp:sp modelId="{C21D2E7E-E173-466B-A57D-97A8F2A316D7}">
      <dsp:nvSpPr>
        <dsp:cNvPr id="0" name=""/>
        <dsp:cNvSpPr/>
      </dsp:nvSpPr>
      <dsp:spPr>
        <a:xfrm>
          <a:off x="126251" y="781396"/>
          <a:ext cx="1238141" cy="970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00100">
            <a:lnSpc>
              <a:spcPct val="90000"/>
            </a:lnSpc>
            <a:spcBef>
              <a:spcPct val="0"/>
            </a:spcBef>
            <a:spcAft>
              <a:spcPct val="35000"/>
            </a:spcAft>
            <a:buNone/>
          </a:pPr>
          <a:r>
            <a:rPr lang="en-US" sz="1800" b="1" kern="1200" dirty="0">
              <a:latin typeface="Comic Sans MS" panose="030F0702030302020204" pitchFamily="66" charset="0"/>
            </a:rPr>
            <a:t>Deposits to Cashier by 2:00</a:t>
          </a:r>
        </a:p>
      </dsp:txBody>
      <dsp:txXfrm>
        <a:off x="126251" y="781396"/>
        <a:ext cx="1238141" cy="970200"/>
      </dsp:txXfrm>
    </dsp:sp>
    <dsp:sp modelId="{A1D117BB-B03D-4664-8192-469630B081EF}">
      <dsp:nvSpPr>
        <dsp:cNvPr id="0" name=""/>
        <dsp:cNvSpPr/>
      </dsp:nvSpPr>
      <dsp:spPr>
        <a:xfrm rot="5400000">
          <a:off x="686595" y="1443944"/>
          <a:ext cx="1593462" cy="121984"/>
        </a:xfrm>
        <a:prstGeom prst="corner">
          <a:avLst>
            <a:gd name="adj1" fmla="val 1000"/>
            <a:gd name="adj2" fmla="val 1000"/>
          </a:avLst>
        </a:prstGeom>
        <a:solidFill>
          <a:schemeClr val="lt1">
            <a:hueOff val="0"/>
            <a:satOff val="0"/>
            <a:lumOff val="0"/>
            <a:alphaOff val="0"/>
          </a:schemeClr>
        </a:solidFill>
        <a:ln w="9525" cap="rnd"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0C2134C-F3BD-480A-80CB-DE893606C7DC}">
      <dsp:nvSpPr>
        <dsp:cNvPr id="0" name=""/>
        <dsp:cNvSpPr/>
      </dsp:nvSpPr>
      <dsp:spPr>
        <a:xfrm>
          <a:off x="1422335" y="2301668"/>
          <a:ext cx="1524804" cy="531154"/>
        </a:xfrm>
        <a:prstGeom prst="chevron">
          <a:avLst>
            <a:gd name="adj" fmla="val 2500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4300" tIns="228600" rIns="114300" bIns="22860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omic Sans MS" panose="030F0702030302020204" pitchFamily="66" charset="0"/>
            </a:rPr>
            <a:t>July 1</a:t>
          </a:r>
        </a:p>
      </dsp:txBody>
      <dsp:txXfrm>
        <a:off x="1555124" y="2301668"/>
        <a:ext cx="1259227" cy="531154"/>
      </dsp:txXfrm>
    </dsp:sp>
    <dsp:sp modelId="{527B340D-4557-4601-90DB-8DBAAFA2C6EC}">
      <dsp:nvSpPr>
        <dsp:cNvPr id="0" name=""/>
        <dsp:cNvSpPr/>
      </dsp:nvSpPr>
      <dsp:spPr>
        <a:xfrm>
          <a:off x="1544319" y="781396"/>
          <a:ext cx="1238141" cy="970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00100">
            <a:lnSpc>
              <a:spcPct val="90000"/>
            </a:lnSpc>
            <a:spcBef>
              <a:spcPct val="0"/>
            </a:spcBef>
            <a:spcAft>
              <a:spcPct val="35000"/>
            </a:spcAft>
            <a:buNone/>
          </a:pPr>
          <a:r>
            <a:rPr lang="en-US" sz="1800" b="1" kern="1200" dirty="0">
              <a:solidFill>
                <a:prstClr val="black">
                  <a:hueOff val="0"/>
                  <a:satOff val="0"/>
                  <a:lumOff val="0"/>
                  <a:alphaOff val="0"/>
                </a:prstClr>
              </a:solidFill>
              <a:latin typeface="Comic Sans MS" panose="030F0702030302020204" pitchFamily="66" charset="0"/>
              <a:ea typeface="+mn-ea"/>
              <a:cs typeface="+mn-cs"/>
            </a:rPr>
            <a:t>Reclass of expenses</a:t>
          </a:r>
          <a:r>
            <a:rPr lang="en-US" sz="1800" b="1" kern="1200" dirty="0">
              <a:latin typeface="Comic Sans MS" panose="030F0702030302020204" pitchFamily="66" charset="0"/>
            </a:rPr>
            <a:t> start</a:t>
          </a:r>
        </a:p>
      </dsp:txBody>
      <dsp:txXfrm>
        <a:off x="1544319" y="781396"/>
        <a:ext cx="1238141" cy="970200"/>
      </dsp:txXfrm>
    </dsp:sp>
    <dsp:sp modelId="{C1276525-2087-4229-91C0-2CE4858C7939}">
      <dsp:nvSpPr>
        <dsp:cNvPr id="0" name=""/>
        <dsp:cNvSpPr/>
      </dsp:nvSpPr>
      <dsp:spPr>
        <a:xfrm rot="5400000">
          <a:off x="2104664" y="1443944"/>
          <a:ext cx="1593462" cy="121984"/>
        </a:xfrm>
        <a:prstGeom prst="corner">
          <a:avLst>
            <a:gd name="adj1" fmla="val 1000"/>
            <a:gd name="adj2" fmla="val 1000"/>
          </a:avLst>
        </a:prstGeom>
        <a:solidFill>
          <a:schemeClr val="lt1">
            <a:hueOff val="0"/>
            <a:satOff val="0"/>
            <a:lumOff val="0"/>
            <a:alphaOff val="0"/>
          </a:schemeClr>
        </a:solidFill>
        <a:ln w="9525" cap="rnd"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D365CAC0-49ED-4AEF-8BE1-639131FC54F5}">
      <dsp:nvSpPr>
        <dsp:cNvPr id="0" name=""/>
        <dsp:cNvSpPr/>
      </dsp:nvSpPr>
      <dsp:spPr>
        <a:xfrm>
          <a:off x="2840403" y="2301668"/>
          <a:ext cx="1524804" cy="531154"/>
        </a:xfrm>
        <a:prstGeom prst="chevron">
          <a:avLst>
            <a:gd name="adj" fmla="val 2500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4300" tIns="228600" rIns="114300" bIns="22860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omic Sans MS" panose="030F0702030302020204" pitchFamily="66" charset="0"/>
            </a:rPr>
            <a:t>July 9</a:t>
          </a:r>
        </a:p>
      </dsp:txBody>
      <dsp:txXfrm>
        <a:off x="2973192" y="2301668"/>
        <a:ext cx="1259227" cy="531154"/>
      </dsp:txXfrm>
    </dsp:sp>
    <dsp:sp modelId="{72FC5B27-AB40-484F-B703-59918A067ADD}">
      <dsp:nvSpPr>
        <dsp:cNvPr id="0" name=""/>
        <dsp:cNvSpPr/>
      </dsp:nvSpPr>
      <dsp:spPr>
        <a:xfrm>
          <a:off x="2962387" y="781396"/>
          <a:ext cx="1238141" cy="970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00100">
            <a:lnSpc>
              <a:spcPct val="90000"/>
            </a:lnSpc>
            <a:spcBef>
              <a:spcPct val="0"/>
            </a:spcBef>
            <a:spcAft>
              <a:spcPct val="35000"/>
            </a:spcAft>
            <a:buNone/>
          </a:pPr>
          <a:r>
            <a:rPr lang="en-US" sz="1800" b="1" kern="1200" dirty="0">
              <a:latin typeface="Comic Sans MS" panose="030F0702030302020204" pitchFamily="66" charset="0"/>
            </a:rPr>
            <a:t>June Prelim</a:t>
          </a:r>
        </a:p>
      </dsp:txBody>
      <dsp:txXfrm>
        <a:off x="2962387" y="781396"/>
        <a:ext cx="1238141" cy="970200"/>
      </dsp:txXfrm>
    </dsp:sp>
    <dsp:sp modelId="{07C56D80-080C-4145-AD86-BDAB586E7CB8}">
      <dsp:nvSpPr>
        <dsp:cNvPr id="0" name=""/>
        <dsp:cNvSpPr/>
      </dsp:nvSpPr>
      <dsp:spPr>
        <a:xfrm rot="5400000">
          <a:off x="3522732" y="1443944"/>
          <a:ext cx="1593462" cy="121984"/>
        </a:xfrm>
        <a:prstGeom prst="corner">
          <a:avLst>
            <a:gd name="adj1" fmla="val 1000"/>
            <a:gd name="adj2" fmla="val 1000"/>
          </a:avLst>
        </a:prstGeom>
        <a:solidFill>
          <a:schemeClr val="lt1">
            <a:hueOff val="0"/>
            <a:satOff val="0"/>
            <a:lumOff val="0"/>
            <a:alphaOff val="0"/>
          </a:schemeClr>
        </a:solidFill>
        <a:ln w="9525" cap="rnd"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B33E59E-0D9D-4B44-BA18-AC55231A1805}">
      <dsp:nvSpPr>
        <dsp:cNvPr id="0" name=""/>
        <dsp:cNvSpPr/>
      </dsp:nvSpPr>
      <dsp:spPr>
        <a:xfrm>
          <a:off x="4258471" y="2301668"/>
          <a:ext cx="1524804" cy="531154"/>
        </a:xfrm>
        <a:prstGeom prst="chevron">
          <a:avLst>
            <a:gd name="adj" fmla="val 2500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4300" tIns="228600" rIns="114300" bIns="22860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omic Sans MS" panose="030F0702030302020204" pitchFamily="66" charset="0"/>
            </a:rPr>
            <a:t>July 10</a:t>
          </a:r>
        </a:p>
      </dsp:txBody>
      <dsp:txXfrm>
        <a:off x="4391260" y="2301668"/>
        <a:ext cx="1259227" cy="531154"/>
      </dsp:txXfrm>
    </dsp:sp>
    <dsp:sp modelId="{FAFEA6F7-D8AF-46E1-89E3-AB74DBADDB72}">
      <dsp:nvSpPr>
        <dsp:cNvPr id="0" name=""/>
        <dsp:cNvSpPr/>
      </dsp:nvSpPr>
      <dsp:spPr>
        <a:xfrm>
          <a:off x="4380456" y="781396"/>
          <a:ext cx="1238141" cy="970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00100">
            <a:lnSpc>
              <a:spcPct val="90000"/>
            </a:lnSpc>
            <a:spcBef>
              <a:spcPct val="0"/>
            </a:spcBef>
            <a:spcAft>
              <a:spcPct val="35000"/>
            </a:spcAft>
            <a:buNone/>
          </a:pPr>
          <a:r>
            <a:rPr lang="en-US" sz="1800" b="1" kern="1200" dirty="0">
              <a:latin typeface="Comic Sans MS" panose="030F0702030302020204" pitchFamily="66" charset="0"/>
            </a:rPr>
            <a:t>Refresh</a:t>
          </a:r>
          <a:r>
            <a:rPr lang="en-US" sz="1600" b="1" kern="1200" dirty="0">
              <a:latin typeface="Comic Sans MS" panose="030F0702030302020204" pitchFamily="66" charset="0"/>
            </a:rPr>
            <a:t> </a:t>
          </a:r>
          <a:r>
            <a:rPr lang="en-US" sz="1800" b="1" kern="1200" dirty="0">
              <a:latin typeface="Comic Sans MS" panose="030F0702030302020204" pitchFamily="66" charset="0"/>
            </a:rPr>
            <a:t>12:30 &amp; 3:00 pm</a:t>
          </a:r>
        </a:p>
        <a:p>
          <a:pPr marL="0" lvl="0" indent="0" algn="l" defTabSz="800100">
            <a:lnSpc>
              <a:spcPct val="90000"/>
            </a:lnSpc>
            <a:spcBef>
              <a:spcPct val="0"/>
            </a:spcBef>
            <a:spcAft>
              <a:spcPct val="35000"/>
            </a:spcAft>
            <a:buNone/>
          </a:pPr>
          <a:endParaRPr lang="en-US" sz="1800" b="1" kern="1200" dirty="0">
            <a:latin typeface="Comic Sans MS" panose="030F0702030302020204" pitchFamily="66" charset="0"/>
          </a:endParaRPr>
        </a:p>
      </dsp:txBody>
      <dsp:txXfrm>
        <a:off x="4380456" y="781396"/>
        <a:ext cx="1238141" cy="970200"/>
      </dsp:txXfrm>
    </dsp:sp>
    <dsp:sp modelId="{01794060-235B-4070-98B9-96E234F36740}">
      <dsp:nvSpPr>
        <dsp:cNvPr id="0" name=""/>
        <dsp:cNvSpPr/>
      </dsp:nvSpPr>
      <dsp:spPr>
        <a:xfrm rot="5400000">
          <a:off x="4940801" y="1443944"/>
          <a:ext cx="1593462" cy="121984"/>
        </a:xfrm>
        <a:prstGeom prst="corner">
          <a:avLst>
            <a:gd name="adj1" fmla="val 1000"/>
            <a:gd name="adj2" fmla="val 1000"/>
          </a:avLst>
        </a:prstGeom>
        <a:solidFill>
          <a:schemeClr val="lt1">
            <a:hueOff val="0"/>
            <a:satOff val="0"/>
            <a:lumOff val="0"/>
            <a:alphaOff val="0"/>
          </a:schemeClr>
        </a:solidFill>
        <a:ln w="9525" cap="rnd"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3C6FF572-EAAB-43ED-A0D1-D3F3727690F6}">
      <dsp:nvSpPr>
        <dsp:cNvPr id="0" name=""/>
        <dsp:cNvSpPr/>
      </dsp:nvSpPr>
      <dsp:spPr>
        <a:xfrm>
          <a:off x="5676540" y="2301668"/>
          <a:ext cx="1524804" cy="531154"/>
        </a:xfrm>
        <a:prstGeom prst="chevron">
          <a:avLst>
            <a:gd name="adj" fmla="val 2500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4300" tIns="228600" rIns="114300" bIns="22860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omic Sans MS" panose="030F0702030302020204" pitchFamily="66" charset="0"/>
            </a:rPr>
            <a:t>July 22</a:t>
          </a:r>
        </a:p>
      </dsp:txBody>
      <dsp:txXfrm>
        <a:off x="5809329" y="2301668"/>
        <a:ext cx="1259227" cy="531154"/>
      </dsp:txXfrm>
    </dsp:sp>
    <dsp:sp modelId="{418CE3FC-19DC-4B22-9189-5C2DA1F31948}">
      <dsp:nvSpPr>
        <dsp:cNvPr id="0" name=""/>
        <dsp:cNvSpPr/>
      </dsp:nvSpPr>
      <dsp:spPr>
        <a:xfrm>
          <a:off x="5798524" y="781396"/>
          <a:ext cx="1238141" cy="970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00100">
            <a:lnSpc>
              <a:spcPct val="90000"/>
            </a:lnSpc>
            <a:spcBef>
              <a:spcPct val="0"/>
            </a:spcBef>
            <a:spcAft>
              <a:spcPct val="35000"/>
            </a:spcAft>
            <a:buNone/>
          </a:pPr>
          <a:r>
            <a:rPr lang="en-US" sz="1800" b="1" kern="1200" dirty="0">
              <a:solidFill>
                <a:prstClr val="black">
                  <a:hueOff val="0"/>
                  <a:satOff val="0"/>
                  <a:lumOff val="0"/>
                  <a:alphaOff val="0"/>
                </a:prstClr>
              </a:solidFill>
              <a:latin typeface="Comic Sans MS" panose="030F0702030302020204" pitchFamily="66" charset="0"/>
              <a:ea typeface="+mn-ea"/>
              <a:cs typeface="+mn-cs"/>
            </a:rPr>
            <a:t>Entries, Payroll,&amp; </a:t>
          </a:r>
          <a:r>
            <a:rPr lang="en-US" sz="1800" b="1" kern="1200" dirty="0" err="1">
              <a:solidFill>
                <a:prstClr val="black">
                  <a:hueOff val="0"/>
                  <a:satOff val="0"/>
                  <a:lumOff val="0"/>
                  <a:alphaOff val="0"/>
                </a:prstClr>
              </a:solidFill>
              <a:latin typeface="Comic Sans MS" panose="030F0702030302020204" pitchFamily="66" charset="0"/>
              <a:ea typeface="+mn-ea"/>
              <a:cs typeface="+mn-cs"/>
            </a:rPr>
            <a:t>Invs</a:t>
          </a:r>
          <a:r>
            <a:rPr lang="en-US" sz="1800" b="1" kern="1200" dirty="0">
              <a:solidFill>
                <a:prstClr val="black">
                  <a:hueOff val="0"/>
                  <a:satOff val="0"/>
                  <a:lumOff val="0"/>
                  <a:alphaOff val="0"/>
                </a:prstClr>
              </a:solidFill>
              <a:latin typeface="Comic Sans MS" panose="030F0702030302020204" pitchFamily="66" charset="0"/>
              <a:ea typeface="+mn-ea"/>
              <a:cs typeface="+mn-cs"/>
            </a:rPr>
            <a:t> to AP</a:t>
          </a:r>
        </a:p>
      </dsp:txBody>
      <dsp:txXfrm>
        <a:off x="5798524" y="781396"/>
        <a:ext cx="1238141" cy="970200"/>
      </dsp:txXfrm>
    </dsp:sp>
    <dsp:sp modelId="{EA12855E-D136-4AD2-BCBF-A2FE5C710894}">
      <dsp:nvSpPr>
        <dsp:cNvPr id="0" name=""/>
        <dsp:cNvSpPr/>
      </dsp:nvSpPr>
      <dsp:spPr>
        <a:xfrm rot="5400000">
          <a:off x="6358869" y="1443944"/>
          <a:ext cx="1593462" cy="121984"/>
        </a:xfrm>
        <a:prstGeom prst="corner">
          <a:avLst>
            <a:gd name="adj1" fmla="val 1000"/>
            <a:gd name="adj2" fmla="val 1000"/>
          </a:avLst>
        </a:prstGeom>
        <a:solidFill>
          <a:schemeClr val="lt1">
            <a:hueOff val="0"/>
            <a:satOff val="0"/>
            <a:lumOff val="0"/>
            <a:alphaOff val="0"/>
          </a:schemeClr>
        </a:solidFill>
        <a:ln w="9525" cap="rnd"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FCE19414-5281-41CC-ABB0-529174F466C4}">
      <dsp:nvSpPr>
        <dsp:cNvPr id="0" name=""/>
        <dsp:cNvSpPr/>
      </dsp:nvSpPr>
      <dsp:spPr>
        <a:xfrm>
          <a:off x="7094608" y="2301668"/>
          <a:ext cx="1524804" cy="531154"/>
        </a:xfrm>
        <a:prstGeom prst="chevron">
          <a:avLst>
            <a:gd name="adj" fmla="val 2500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4300" tIns="228600" rIns="114300" bIns="22860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omic Sans MS" panose="030F0702030302020204" pitchFamily="66" charset="0"/>
            </a:rPr>
            <a:t>July 27</a:t>
          </a:r>
        </a:p>
      </dsp:txBody>
      <dsp:txXfrm>
        <a:off x="7227397" y="2301668"/>
        <a:ext cx="1259227" cy="531154"/>
      </dsp:txXfrm>
    </dsp:sp>
    <dsp:sp modelId="{61108AE0-632D-4686-BDE7-56830AB01ACC}">
      <dsp:nvSpPr>
        <dsp:cNvPr id="0" name=""/>
        <dsp:cNvSpPr/>
      </dsp:nvSpPr>
      <dsp:spPr>
        <a:xfrm>
          <a:off x="7216593" y="781396"/>
          <a:ext cx="1238141" cy="970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00100">
            <a:lnSpc>
              <a:spcPct val="90000"/>
            </a:lnSpc>
            <a:spcBef>
              <a:spcPct val="0"/>
            </a:spcBef>
            <a:spcAft>
              <a:spcPct val="35000"/>
            </a:spcAft>
            <a:buNone/>
          </a:pPr>
          <a:r>
            <a:rPr lang="en-US" sz="1800" b="1" kern="1200" dirty="0">
              <a:solidFill>
                <a:prstClr val="black">
                  <a:hueOff val="0"/>
                  <a:satOff val="0"/>
                  <a:lumOff val="0"/>
                  <a:alphaOff val="0"/>
                </a:prstClr>
              </a:solidFill>
              <a:latin typeface="Comic Sans MS" panose="030F0702030302020204" pitchFamily="66" charset="0"/>
              <a:ea typeface="+mn-ea"/>
              <a:cs typeface="+mn-cs"/>
            </a:rPr>
            <a:t>Approvals &amp; AP </a:t>
          </a:r>
          <a:r>
            <a:rPr lang="en-US" sz="1800" b="1" kern="1200" dirty="0" err="1">
              <a:solidFill>
                <a:prstClr val="black">
                  <a:hueOff val="0"/>
                  <a:satOff val="0"/>
                  <a:lumOff val="0"/>
                  <a:alphaOff val="0"/>
                </a:prstClr>
              </a:solidFill>
              <a:latin typeface="Comic Sans MS" panose="030F0702030302020204" pitchFamily="66" charset="0"/>
              <a:ea typeface="+mn-ea"/>
              <a:cs typeface="+mn-cs"/>
            </a:rPr>
            <a:t>Pymts</a:t>
          </a:r>
          <a:r>
            <a:rPr lang="en-US" sz="1800" b="1" kern="1200" dirty="0">
              <a:solidFill>
                <a:prstClr val="black">
                  <a:hueOff val="0"/>
                  <a:satOff val="0"/>
                  <a:lumOff val="0"/>
                  <a:alphaOff val="0"/>
                </a:prstClr>
              </a:solidFill>
              <a:latin typeface="Comic Sans MS" panose="030F0702030302020204" pitchFamily="66" charset="0"/>
              <a:ea typeface="+mn-ea"/>
              <a:cs typeface="+mn-cs"/>
            </a:rPr>
            <a:t> End</a:t>
          </a:r>
        </a:p>
      </dsp:txBody>
      <dsp:txXfrm>
        <a:off x="7216593" y="781396"/>
        <a:ext cx="1238141" cy="970200"/>
      </dsp:txXfrm>
    </dsp:sp>
    <dsp:sp modelId="{BA5FB2C8-4BDC-40B5-9462-5E6F322A1D01}">
      <dsp:nvSpPr>
        <dsp:cNvPr id="0" name=""/>
        <dsp:cNvSpPr/>
      </dsp:nvSpPr>
      <dsp:spPr>
        <a:xfrm rot="5400000">
          <a:off x="7776938" y="1443944"/>
          <a:ext cx="1593462" cy="121984"/>
        </a:xfrm>
        <a:prstGeom prst="corner">
          <a:avLst>
            <a:gd name="adj1" fmla="val 1000"/>
            <a:gd name="adj2" fmla="val 1000"/>
          </a:avLst>
        </a:prstGeom>
        <a:solidFill>
          <a:schemeClr val="lt1">
            <a:hueOff val="0"/>
            <a:satOff val="0"/>
            <a:lumOff val="0"/>
            <a:alphaOff val="0"/>
          </a:schemeClr>
        </a:solidFill>
        <a:ln w="9525" cap="rnd"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6390D90-8EE2-41B4-8293-BE1F90542F37}">
      <dsp:nvSpPr>
        <dsp:cNvPr id="0" name=""/>
        <dsp:cNvSpPr/>
      </dsp:nvSpPr>
      <dsp:spPr>
        <a:xfrm>
          <a:off x="8512677" y="2301668"/>
          <a:ext cx="1524804" cy="531154"/>
        </a:xfrm>
        <a:prstGeom prst="chevron">
          <a:avLst>
            <a:gd name="adj" fmla="val 2500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4300" tIns="228600" rIns="114300" bIns="22860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omic Sans MS" panose="030F0702030302020204" pitchFamily="66" charset="0"/>
            </a:rPr>
            <a:t>Aug 2 </a:t>
          </a:r>
        </a:p>
      </dsp:txBody>
      <dsp:txXfrm>
        <a:off x="8645466" y="2301668"/>
        <a:ext cx="1259227" cy="531154"/>
      </dsp:txXfrm>
    </dsp:sp>
    <dsp:sp modelId="{56043BE4-CDFB-4BB3-9F46-43F927D6FD46}">
      <dsp:nvSpPr>
        <dsp:cNvPr id="0" name=""/>
        <dsp:cNvSpPr/>
      </dsp:nvSpPr>
      <dsp:spPr>
        <a:xfrm>
          <a:off x="8634661" y="781396"/>
          <a:ext cx="1238141" cy="970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00100">
            <a:lnSpc>
              <a:spcPct val="90000"/>
            </a:lnSpc>
            <a:spcBef>
              <a:spcPct val="0"/>
            </a:spcBef>
            <a:spcAft>
              <a:spcPct val="35000"/>
            </a:spcAft>
            <a:buNone/>
          </a:pPr>
          <a:r>
            <a:rPr lang="en-US" sz="1800" b="1" kern="1200" dirty="0">
              <a:solidFill>
                <a:prstClr val="black">
                  <a:hueOff val="0"/>
                  <a:satOff val="0"/>
                  <a:lumOff val="0"/>
                  <a:alphaOff val="0"/>
                </a:prstClr>
              </a:solidFill>
              <a:latin typeface="Comic Sans MS" panose="030F0702030302020204" pitchFamily="66" charset="0"/>
              <a:ea typeface="+mn-ea"/>
              <a:cs typeface="+mn-cs"/>
            </a:rPr>
            <a:t>June Final</a:t>
          </a:r>
        </a:p>
      </dsp:txBody>
      <dsp:txXfrm>
        <a:off x="8634661" y="781396"/>
        <a:ext cx="1238141" cy="970200"/>
      </dsp:txXfrm>
    </dsp:sp>
    <dsp:sp modelId="{3ED455A0-8867-407E-8791-11CE7333281E}">
      <dsp:nvSpPr>
        <dsp:cNvPr id="0" name=""/>
        <dsp:cNvSpPr/>
      </dsp:nvSpPr>
      <dsp:spPr>
        <a:xfrm rot="5400000">
          <a:off x="9195006" y="1443944"/>
          <a:ext cx="1593462" cy="121984"/>
        </a:xfrm>
        <a:prstGeom prst="corner">
          <a:avLst>
            <a:gd name="adj1" fmla="val 1000"/>
            <a:gd name="adj2" fmla="val 1000"/>
          </a:avLst>
        </a:prstGeom>
        <a:solidFill>
          <a:schemeClr val="lt1">
            <a:hueOff val="0"/>
            <a:satOff val="0"/>
            <a:lumOff val="0"/>
            <a:alphaOff val="0"/>
          </a:schemeClr>
        </a:solidFill>
        <a:ln w="9525" cap="rnd"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F39F74A6-9017-45A3-A5B1-4744C8FA1DA3}">
      <dsp:nvSpPr>
        <dsp:cNvPr id="0" name=""/>
        <dsp:cNvSpPr/>
      </dsp:nvSpPr>
      <dsp:spPr>
        <a:xfrm>
          <a:off x="9930745" y="2301668"/>
          <a:ext cx="1524804" cy="531154"/>
        </a:xfrm>
        <a:prstGeom prst="chevron">
          <a:avLst>
            <a:gd name="adj" fmla="val 2500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w="9525" cap="rnd" cmpd="sng" algn="ctr">
          <a:solidFill>
            <a:schemeClr val="accent2">
              <a:hueOff val="0"/>
              <a:satOff val="0"/>
              <a:lumOff val="0"/>
              <a:alphaOff val="0"/>
            </a:schemeClr>
          </a:solidFill>
          <a:prstDash val="solid"/>
        </a:ln>
        <a:effectLst>
          <a:outerShdw blurRad="38100" dist="25400" dir="5400000" rotWithShape="0">
            <a:srgbClr val="000000">
              <a:alpha val="2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14300" tIns="228600" rIns="114300" bIns="228600" numCol="1" spcCol="1270" anchor="ctr" anchorCtr="0">
          <a:noAutofit/>
        </a:bodyPr>
        <a:lstStyle/>
        <a:p>
          <a:pPr marL="0" lvl="0" indent="0" algn="ctr" defTabSz="800100">
            <a:lnSpc>
              <a:spcPct val="90000"/>
            </a:lnSpc>
            <a:spcBef>
              <a:spcPct val="0"/>
            </a:spcBef>
            <a:spcAft>
              <a:spcPct val="35000"/>
            </a:spcAft>
            <a:buNone/>
          </a:pPr>
          <a:r>
            <a:rPr lang="en-US" sz="1800" b="1" kern="1200" dirty="0">
              <a:latin typeface="Comic Sans MS" panose="030F0702030302020204" pitchFamily="66" charset="0"/>
            </a:rPr>
            <a:t>Aug 9</a:t>
          </a:r>
        </a:p>
      </dsp:txBody>
      <dsp:txXfrm>
        <a:off x="10063534" y="2301668"/>
        <a:ext cx="1259227" cy="531154"/>
      </dsp:txXfrm>
    </dsp:sp>
    <dsp:sp modelId="{12FF1131-618D-4C6C-8133-58893BA096A0}">
      <dsp:nvSpPr>
        <dsp:cNvPr id="0" name=""/>
        <dsp:cNvSpPr/>
      </dsp:nvSpPr>
      <dsp:spPr>
        <a:xfrm>
          <a:off x="10052729" y="781396"/>
          <a:ext cx="1238141" cy="970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800100">
            <a:lnSpc>
              <a:spcPct val="90000"/>
            </a:lnSpc>
            <a:spcBef>
              <a:spcPct val="0"/>
            </a:spcBef>
            <a:spcAft>
              <a:spcPct val="35000"/>
            </a:spcAft>
            <a:buNone/>
          </a:pPr>
          <a:r>
            <a:rPr lang="en-US" sz="1800" b="1" kern="1200" dirty="0">
              <a:solidFill>
                <a:prstClr val="black">
                  <a:hueOff val="0"/>
                  <a:satOff val="0"/>
                  <a:lumOff val="0"/>
                  <a:alphaOff val="0"/>
                </a:prstClr>
              </a:solidFill>
              <a:latin typeface="Comic Sans MS" panose="030F0702030302020204" pitchFamily="66" charset="0"/>
              <a:ea typeface="+mn-ea"/>
              <a:cs typeface="+mn-cs"/>
            </a:rPr>
            <a:t>July Month End</a:t>
          </a:r>
        </a:p>
      </dsp:txBody>
      <dsp:txXfrm>
        <a:off x="10052729" y="781396"/>
        <a:ext cx="1238141" cy="9702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518320-37F4-410B-8AE2-C5C27DDA5130}">
      <dsp:nvSpPr>
        <dsp:cNvPr id="0" name=""/>
        <dsp:cNvSpPr/>
      </dsp:nvSpPr>
      <dsp:spPr>
        <a:xfrm>
          <a:off x="0" y="0"/>
          <a:ext cx="7645262" cy="561600"/>
        </a:xfrm>
        <a:prstGeom prst="roundRect">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100000"/>
            </a:lnSpc>
            <a:spcBef>
              <a:spcPct val="0"/>
            </a:spcBef>
            <a:spcAft>
              <a:spcPct val="35000"/>
            </a:spcAft>
            <a:buNone/>
          </a:pPr>
          <a:r>
            <a:rPr lang="en-US" sz="1900" b="1" kern="1200" dirty="0">
              <a:latin typeface="Comic Sans MS" panose="030F0702030302020204" pitchFamily="66" charset="0"/>
            </a:rPr>
            <a:t>Record expenses in correct fiscal year per GAAP</a:t>
          </a:r>
          <a:endParaRPr lang="en-US" sz="1900" kern="1200" dirty="0">
            <a:latin typeface="Comic Sans MS" panose="030F0702030302020204" pitchFamily="66" charset="0"/>
          </a:endParaRPr>
        </a:p>
      </dsp:txBody>
      <dsp:txXfrm>
        <a:off x="27415" y="27415"/>
        <a:ext cx="7590432" cy="506770"/>
      </dsp:txXfrm>
    </dsp:sp>
    <dsp:sp modelId="{95881334-B793-44B8-B873-7FC7427A9AD1}">
      <dsp:nvSpPr>
        <dsp:cNvPr id="0" name=""/>
        <dsp:cNvSpPr/>
      </dsp:nvSpPr>
      <dsp:spPr>
        <a:xfrm>
          <a:off x="0" y="661811"/>
          <a:ext cx="7645262" cy="561600"/>
        </a:xfrm>
        <a:prstGeom prst="roundRect">
          <a:avLst/>
        </a:prstGeom>
        <a:solidFill>
          <a:schemeClr val="accent5">
            <a:hueOff val="961627"/>
            <a:satOff val="-1953"/>
            <a:lumOff val="125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100000"/>
            </a:lnSpc>
            <a:spcBef>
              <a:spcPct val="0"/>
            </a:spcBef>
            <a:spcAft>
              <a:spcPct val="35000"/>
            </a:spcAft>
            <a:buNone/>
          </a:pPr>
          <a:r>
            <a:rPr lang="en-US" sz="1900" b="1" kern="1200">
              <a:solidFill>
                <a:prstClr val="white"/>
              </a:solidFill>
              <a:latin typeface="Comic Sans MS" panose="030F0702030302020204" pitchFamily="66" charset="0"/>
              <a:ea typeface="+mn-ea"/>
              <a:cs typeface="+mn-cs"/>
            </a:rPr>
            <a:t>Service Dates then Invoice Dates</a:t>
          </a:r>
          <a:endParaRPr lang="en-US" sz="1900" b="1" kern="1200" dirty="0">
            <a:solidFill>
              <a:prstClr val="white"/>
            </a:solidFill>
            <a:latin typeface="Comic Sans MS" panose="030F0702030302020204" pitchFamily="66" charset="0"/>
            <a:ea typeface="+mn-ea"/>
            <a:cs typeface="+mn-cs"/>
          </a:endParaRPr>
        </a:p>
      </dsp:txBody>
      <dsp:txXfrm>
        <a:off x="27415" y="689226"/>
        <a:ext cx="7590432" cy="506770"/>
      </dsp:txXfrm>
    </dsp:sp>
    <dsp:sp modelId="{A64062B1-480E-48B2-9E0A-1997AFB40D2C}">
      <dsp:nvSpPr>
        <dsp:cNvPr id="0" name=""/>
        <dsp:cNvSpPr/>
      </dsp:nvSpPr>
      <dsp:spPr>
        <a:xfrm>
          <a:off x="0" y="1378948"/>
          <a:ext cx="7645262" cy="560920"/>
        </a:xfrm>
        <a:prstGeom prst="roundRect">
          <a:avLst/>
        </a:prstGeom>
        <a:solidFill>
          <a:schemeClr val="accent5">
            <a:hueOff val="1923253"/>
            <a:satOff val="-3906"/>
            <a:lumOff val="251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100000"/>
            </a:lnSpc>
            <a:spcBef>
              <a:spcPct val="0"/>
            </a:spcBef>
            <a:spcAft>
              <a:spcPct val="35000"/>
            </a:spcAft>
            <a:buNone/>
          </a:pPr>
          <a:r>
            <a:rPr lang="en-US" sz="1900" b="1" kern="1200" dirty="0">
              <a:latin typeface="Comic Sans MS" panose="030F0702030302020204" pitchFamily="66" charset="0"/>
            </a:rPr>
            <a:t>Encumbrance dates </a:t>
          </a:r>
          <a:r>
            <a:rPr lang="en-US" sz="1900" b="1" kern="1200" dirty="0">
              <a:solidFill>
                <a:schemeClr val="accent1">
                  <a:lumMod val="75000"/>
                </a:schemeClr>
              </a:solidFill>
              <a:latin typeface="Comic Sans MS" panose="030F0702030302020204" pitchFamily="66" charset="0"/>
            </a:rPr>
            <a:t>DO NOT </a:t>
          </a:r>
          <a:r>
            <a:rPr lang="en-US" sz="1900" b="1" kern="1200" dirty="0">
              <a:latin typeface="Comic Sans MS" panose="030F0702030302020204" pitchFamily="66" charset="0"/>
            </a:rPr>
            <a:t>dictate the expense year</a:t>
          </a:r>
          <a:endParaRPr lang="en-US" sz="1900" kern="1200" dirty="0">
            <a:latin typeface="Comic Sans MS" panose="030F0702030302020204" pitchFamily="66" charset="0"/>
          </a:endParaRPr>
        </a:p>
      </dsp:txBody>
      <dsp:txXfrm>
        <a:off x="27382" y="1406330"/>
        <a:ext cx="7590498" cy="506156"/>
      </dsp:txXfrm>
    </dsp:sp>
    <dsp:sp modelId="{E359F898-EF6A-4CA9-9716-53E4EE1227CE}">
      <dsp:nvSpPr>
        <dsp:cNvPr id="0" name=""/>
        <dsp:cNvSpPr/>
      </dsp:nvSpPr>
      <dsp:spPr>
        <a:xfrm>
          <a:off x="0" y="2108621"/>
          <a:ext cx="7645262" cy="561600"/>
        </a:xfrm>
        <a:prstGeom prst="roundRect">
          <a:avLst/>
        </a:prstGeom>
        <a:solidFill>
          <a:schemeClr val="accent5">
            <a:hueOff val="2884880"/>
            <a:satOff val="-5858"/>
            <a:lumOff val="376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100000"/>
            </a:lnSpc>
            <a:spcBef>
              <a:spcPct val="0"/>
            </a:spcBef>
            <a:spcAft>
              <a:spcPct val="35000"/>
            </a:spcAft>
            <a:buNone/>
          </a:pPr>
          <a:r>
            <a:rPr lang="en-US" sz="1900" b="1" kern="1200" dirty="0">
              <a:latin typeface="Comic Sans MS" panose="030F0702030302020204" pitchFamily="66" charset="0"/>
            </a:rPr>
            <a:t>Banner Description = Reclassified L0123456 G&amp;W Finance</a:t>
          </a:r>
          <a:endParaRPr lang="en-US" sz="1900" kern="1200" dirty="0">
            <a:latin typeface="Comic Sans MS" panose="030F0702030302020204" pitchFamily="66" charset="0"/>
          </a:endParaRPr>
        </a:p>
      </dsp:txBody>
      <dsp:txXfrm>
        <a:off x="27415" y="2136036"/>
        <a:ext cx="7590432" cy="506770"/>
      </dsp:txXfrm>
    </dsp:sp>
    <dsp:sp modelId="{D969A5D3-BAEA-44A0-B588-F8F99BA7EB6D}">
      <dsp:nvSpPr>
        <dsp:cNvPr id="0" name=""/>
        <dsp:cNvSpPr/>
      </dsp:nvSpPr>
      <dsp:spPr>
        <a:xfrm>
          <a:off x="0" y="2862461"/>
          <a:ext cx="7645262" cy="561600"/>
        </a:xfrm>
        <a:prstGeom prst="roundRect">
          <a:avLst/>
        </a:prstGeom>
        <a:solidFill>
          <a:schemeClr val="accent5">
            <a:hueOff val="3846506"/>
            <a:satOff val="-7811"/>
            <a:lumOff val="502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100000"/>
            </a:lnSpc>
            <a:spcBef>
              <a:spcPct val="0"/>
            </a:spcBef>
            <a:spcAft>
              <a:spcPct val="35000"/>
            </a:spcAft>
            <a:buNone/>
          </a:pPr>
          <a:r>
            <a:rPr lang="en-US" sz="1900" b="1" kern="1200" dirty="0">
              <a:latin typeface="Comic Sans MS" panose="030F0702030302020204" pitchFamily="66" charset="0"/>
            </a:rPr>
            <a:t>Expenses are reclassed every night July 1</a:t>
          </a:r>
          <a:r>
            <a:rPr lang="en-US" sz="1900" b="1" kern="1200" baseline="30000" dirty="0">
              <a:latin typeface="Comic Sans MS" panose="030F0702030302020204" pitchFamily="66" charset="0"/>
            </a:rPr>
            <a:t>st</a:t>
          </a:r>
          <a:r>
            <a:rPr lang="en-US" sz="1900" b="1" kern="1200" dirty="0">
              <a:latin typeface="Comic Sans MS" panose="030F0702030302020204" pitchFamily="66" charset="0"/>
            </a:rPr>
            <a:t> to July 27</a:t>
          </a:r>
          <a:r>
            <a:rPr lang="en-US" sz="1900" b="1" kern="1200" baseline="30000" dirty="0">
              <a:latin typeface="Comic Sans MS" panose="030F0702030302020204" pitchFamily="66" charset="0"/>
            </a:rPr>
            <a:t>th</a:t>
          </a:r>
          <a:endParaRPr lang="en-US" sz="1900" kern="1200" dirty="0">
            <a:latin typeface="Comic Sans MS" panose="030F0702030302020204" pitchFamily="66" charset="0"/>
          </a:endParaRPr>
        </a:p>
      </dsp:txBody>
      <dsp:txXfrm>
        <a:off x="27415" y="2889876"/>
        <a:ext cx="7590432" cy="506770"/>
      </dsp:txXfrm>
    </dsp:sp>
    <dsp:sp modelId="{6ACA48E0-37C8-4756-A2B0-6A4B528C4AA2}">
      <dsp:nvSpPr>
        <dsp:cNvPr id="0" name=""/>
        <dsp:cNvSpPr/>
      </dsp:nvSpPr>
      <dsp:spPr>
        <a:xfrm>
          <a:off x="0" y="3602040"/>
          <a:ext cx="7645262" cy="561600"/>
        </a:xfrm>
        <a:prstGeom prst="roundRect">
          <a:avLst/>
        </a:prstGeom>
        <a:solidFill>
          <a:schemeClr val="accent5">
            <a:hueOff val="4808133"/>
            <a:satOff val="-9764"/>
            <a:lumOff val="6275"/>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100000"/>
            </a:lnSpc>
            <a:spcBef>
              <a:spcPct val="0"/>
            </a:spcBef>
            <a:spcAft>
              <a:spcPct val="35000"/>
            </a:spcAft>
            <a:buNone/>
          </a:pPr>
          <a:r>
            <a:rPr lang="en-US" sz="1900" b="1" kern="1200" dirty="0">
              <a:latin typeface="Comic Sans MS" panose="030F0702030302020204" pitchFamily="66" charset="0"/>
            </a:rPr>
            <a:t>**USU does not reclass Pcard transactions**</a:t>
          </a:r>
          <a:endParaRPr lang="en-US" sz="1900" kern="1200" dirty="0">
            <a:latin typeface="Comic Sans MS" panose="030F0702030302020204" pitchFamily="66" charset="0"/>
          </a:endParaRPr>
        </a:p>
      </dsp:txBody>
      <dsp:txXfrm>
        <a:off x="27415" y="3629455"/>
        <a:ext cx="7590432" cy="5067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2AB756-0683-47CF-BF84-3A522ED2B93E}">
      <dsp:nvSpPr>
        <dsp:cNvPr id="0" name=""/>
        <dsp:cNvSpPr/>
      </dsp:nvSpPr>
      <dsp:spPr>
        <a:xfrm>
          <a:off x="0" y="4113"/>
          <a:ext cx="6832212" cy="87609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5373CED-5CB1-4E3C-8FE3-021793C31FDC}">
      <dsp:nvSpPr>
        <dsp:cNvPr id="0" name=""/>
        <dsp:cNvSpPr/>
      </dsp:nvSpPr>
      <dsp:spPr>
        <a:xfrm>
          <a:off x="265017" y="201233"/>
          <a:ext cx="481850" cy="48185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12CA6F3-C0ED-4C94-96CE-C808CC6E7B8F}">
      <dsp:nvSpPr>
        <dsp:cNvPr id="0" name=""/>
        <dsp:cNvSpPr/>
      </dsp:nvSpPr>
      <dsp:spPr>
        <a:xfrm>
          <a:off x="1011886" y="4113"/>
          <a:ext cx="5820325" cy="876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720" tIns="92720" rIns="92720" bIns="92720" numCol="1" spcCol="1270" anchor="ctr" anchorCtr="0">
          <a:noAutofit/>
        </a:bodyPr>
        <a:lstStyle/>
        <a:p>
          <a:pPr marL="0" lvl="0" indent="0" algn="l" defTabSz="755650">
            <a:lnSpc>
              <a:spcPct val="100000"/>
            </a:lnSpc>
            <a:spcBef>
              <a:spcPct val="0"/>
            </a:spcBef>
            <a:spcAft>
              <a:spcPct val="35000"/>
            </a:spcAft>
            <a:buNone/>
          </a:pPr>
          <a:r>
            <a:rPr lang="en-US" sz="1700" kern="1200" dirty="0">
              <a:latin typeface="Comic Sans MS" panose="030F0702030302020204" pitchFamily="66" charset="0"/>
            </a:rPr>
            <a:t>Submit all invoices to </a:t>
          </a:r>
          <a:r>
            <a:rPr lang="en-US" sz="1700" b="1" kern="1200" dirty="0">
              <a:solidFill>
                <a:schemeClr val="accent6">
                  <a:lumMod val="50000"/>
                </a:schemeClr>
              </a:solidFill>
              <a:latin typeface="Comic Sans MS" panose="030F0702030302020204" pitchFamily="66" charset="0"/>
              <a:hlinkClick xmlns:r="http://schemas.openxmlformats.org/officeDocument/2006/relationships" r:id="rId3">
                <a:extLst>
                  <a:ext uri="{A12FA001-AC4F-418D-AE19-62706E023703}">
                    <ahyp:hlinkClr xmlns:ahyp="http://schemas.microsoft.com/office/drawing/2018/hyperlinkcolor" val="tx"/>
                  </a:ext>
                </a:extLst>
              </a:hlinkClick>
            </a:rPr>
            <a:t>acctpay@usu.edu</a:t>
          </a:r>
          <a:r>
            <a:rPr lang="en-US" sz="1700" kern="1200" dirty="0">
              <a:latin typeface="Comic Sans MS" panose="030F0702030302020204" pitchFamily="66" charset="0"/>
            </a:rPr>
            <a:t> as soon as received, deadline is July 22nd </a:t>
          </a:r>
        </a:p>
      </dsp:txBody>
      <dsp:txXfrm>
        <a:off x="1011886" y="4113"/>
        <a:ext cx="5820325" cy="876092"/>
      </dsp:txXfrm>
    </dsp:sp>
    <dsp:sp modelId="{CBE7D0ED-7112-48E9-A30A-F615B66EB8A1}">
      <dsp:nvSpPr>
        <dsp:cNvPr id="0" name=""/>
        <dsp:cNvSpPr/>
      </dsp:nvSpPr>
      <dsp:spPr>
        <a:xfrm>
          <a:off x="0" y="1099228"/>
          <a:ext cx="6832212" cy="87609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A766E13-0483-4583-9FE1-C2C9167B5D0B}">
      <dsp:nvSpPr>
        <dsp:cNvPr id="0" name=""/>
        <dsp:cNvSpPr/>
      </dsp:nvSpPr>
      <dsp:spPr>
        <a:xfrm>
          <a:off x="265017" y="1296349"/>
          <a:ext cx="481850" cy="481850"/>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3858F9D-3E97-4046-9B6E-E63DA0A50B52}">
      <dsp:nvSpPr>
        <dsp:cNvPr id="0" name=""/>
        <dsp:cNvSpPr/>
      </dsp:nvSpPr>
      <dsp:spPr>
        <a:xfrm>
          <a:off x="1011886" y="1099228"/>
          <a:ext cx="5820325" cy="876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720" tIns="92720" rIns="92720" bIns="92720" numCol="1" spcCol="1270" anchor="ctr" anchorCtr="0">
          <a:noAutofit/>
        </a:bodyPr>
        <a:lstStyle/>
        <a:p>
          <a:pPr marL="0" lvl="0" indent="0" algn="l" defTabSz="755650">
            <a:lnSpc>
              <a:spcPct val="100000"/>
            </a:lnSpc>
            <a:spcBef>
              <a:spcPct val="0"/>
            </a:spcBef>
            <a:spcAft>
              <a:spcPct val="35000"/>
            </a:spcAft>
            <a:buNone/>
          </a:pPr>
          <a:r>
            <a:rPr lang="en-US" sz="1700" kern="1200" dirty="0">
              <a:latin typeface="Comic Sans MS" panose="030F0702030302020204" pitchFamily="66" charset="0"/>
            </a:rPr>
            <a:t>Settle all old year travel through ServiceNow by July 22</a:t>
          </a:r>
          <a:r>
            <a:rPr lang="en-US" sz="1700" kern="1200" baseline="30000" dirty="0">
              <a:latin typeface="Comic Sans MS" panose="030F0702030302020204" pitchFamily="66" charset="0"/>
            </a:rPr>
            <a:t>nd</a:t>
          </a:r>
          <a:r>
            <a:rPr lang="en-US" sz="1700" kern="1200" dirty="0">
              <a:latin typeface="Comic Sans MS" panose="030F0702030302020204" pitchFamily="66" charset="0"/>
            </a:rPr>
            <a:t>. Do nothing June 30</a:t>
          </a:r>
          <a:r>
            <a:rPr lang="en-US" sz="1700" kern="1200" baseline="30000" dirty="0">
              <a:latin typeface="Comic Sans MS" panose="030F0702030302020204" pitchFamily="66" charset="0"/>
            </a:rPr>
            <a:t>th</a:t>
          </a:r>
          <a:r>
            <a:rPr lang="en-US" sz="1700" kern="1200" dirty="0">
              <a:latin typeface="Comic Sans MS" panose="030F0702030302020204" pitchFamily="66" charset="0"/>
            </a:rPr>
            <a:t> 5:00 pm – July 1 8:00 a.m.</a:t>
          </a:r>
        </a:p>
      </dsp:txBody>
      <dsp:txXfrm>
        <a:off x="1011886" y="1099228"/>
        <a:ext cx="5820325" cy="876092"/>
      </dsp:txXfrm>
    </dsp:sp>
    <dsp:sp modelId="{0697E3F8-E38A-4120-8DB5-F0E8F071ABFA}">
      <dsp:nvSpPr>
        <dsp:cNvPr id="0" name=""/>
        <dsp:cNvSpPr/>
      </dsp:nvSpPr>
      <dsp:spPr>
        <a:xfrm>
          <a:off x="0" y="2194343"/>
          <a:ext cx="6832212" cy="87609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3FEDE6B-5717-4117-9394-D4C1A431130B}">
      <dsp:nvSpPr>
        <dsp:cNvPr id="0" name=""/>
        <dsp:cNvSpPr/>
      </dsp:nvSpPr>
      <dsp:spPr>
        <a:xfrm>
          <a:off x="265017" y="2391464"/>
          <a:ext cx="481850" cy="481850"/>
        </a:xfrm>
        <a:prstGeom prst="rect">
          <a:avLst/>
        </a:prstGeom>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a:fillRect/>
          </a:stretch>
        </a:blipFill>
        <a:ln w="15875" cap="rnd" cmpd="sng" algn="ctr">
          <a:solidFill>
            <a:schemeClr val="bg1">
              <a:alpha val="0"/>
            </a:schemeClr>
          </a:solidFill>
          <a:prstDash val="solid"/>
        </a:ln>
        <a:effectLst/>
      </dsp:spPr>
      <dsp:style>
        <a:lnRef idx="2">
          <a:scrgbClr r="0" g="0" b="0"/>
        </a:lnRef>
        <a:fillRef idx="1">
          <a:scrgbClr r="0" g="0" b="0"/>
        </a:fillRef>
        <a:effectRef idx="0">
          <a:scrgbClr r="0" g="0" b="0"/>
        </a:effectRef>
        <a:fontRef idx="minor">
          <a:schemeClr val="lt1"/>
        </a:fontRef>
      </dsp:style>
    </dsp:sp>
    <dsp:sp modelId="{54C8C924-F20A-4B60-8AE6-6E52510B4889}">
      <dsp:nvSpPr>
        <dsp:cNvPr id="0" name=""/>
        <dsp:cNvSpPr/>
      </dsp:nvSpPr>
      <dsp:spPr>
        <a:xfrm>
          <a:off x="1011886" y="2194343"/>
          <a:ext cx="5820325" cy="876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720" tIns="92720" rIns="92720" bIns="92720" numCol="1" spcCol="1270" anchor="ctr" anchorCtr="0">
          <a:noAutofit/>
        </a:bodyPr>
        <a:lstStyle/>
        <a:p>
          <a:pPr marL="0" lvl="0" indent="0" algn="l" defTabSz="755650">
            <a:lnSpc>
              <a:spcPct val="100000"/>
            </a:lnSpc>
            <a:spcBef>
              <a:spcPct val="0"/>
            </a:spcBef>
            <a:spcAft>
              <a:spcPct val="35000"/>
            </a:spcAft>
            <a:buNone/>
          </a:pPr>
          <a:r>
            <a:rPr lang="en-US" sz="1700" kern="1200" dirty="0">
              <a:latin typeface="Comic Sans MS" panose="030F0702030302020204" pitchFamily="66" charset="0"/>
            </a:rPr>
            <a:t>Reallocations, journal and budget entries, and OCE’s entered by July 22</a:t>
          </a:r>
          <a:r>
            <a:rPr lang="en-US" sz="1700" kern="1200" baseline="30000" dirty="0">
              <a:latin typeface="Comic Sans MS" panose="030F0702030302020204" pitchFamily="66" charset="0"/>
            </a:rPr>
            <a:t>nd </a:t>
          </a:r>
          <a:r>
            <a:rPr lang="en-US" sz="1700" kern="1200" dirty="0">
              <a:latin typeface="Comic Sans MS" panose="030F0702030302020204" pitchFamily="66" charset="0"/>
            </a:rPr>
            <a:t> and approved by July 27</a:t>
          </a:r>
          <a:r>
            <a:rPr lang="en-US" sz="1700" kern="1200" baseline="30000" dirty="0">
              <a:latin typeface="Comic Sans MS" panose="030F0702030302020204" pitchFamily="66" charset="0"/>
            </a:rPr>
            <a:t>th</a:t>
          </a:r>
          <a:r>
            <a:rPr lang="en-US" sz="1700" kern="1200" dirty="0">
              <a:latin typeface="Comic Sans MS" panose="030F0702030302020204" pitchFamily="66" charset="0"/>
            </a:rPr>
            <a:t> </a:t>
          </a:r>
        </a:p>
      </dsp:txBody>
      <dsp:txXfrm>
        <a:off x="1011886" y="2194343"/>
        <a:ext cx="5820325" cy="876092"/>
      </dsp:txXfrm>
    </dsp:sp>
    <dsp:sp modelId="{8967E58F-C522-4528-A950-FEAD6834ABC2}">
      <dsp:nvSpPr>
        <dsp:cNvPr id="0" name=""/>
        <dsp:cNvSpPr/>
      </dsp:nvSpPr>
      <dsp:spPr>
        <a:xfrm>
          <a:off x="0" y="3289458"/>
          <a:ext cx="6832212" cy="876092"/>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D2FD4B8-2799-486E-8B7C-CB938FA0A9AF}">
      <dsp:nvSpPr>
        <dsp:cNvPr id="0" name=""/>
        <dsp:cNvSpPr/>
      </dsp:nvSpPr>
      <dsp:spPr>
        <a:xfrm>
          <a:off x="265017" y="3486579"/>
          <a:ext cx="481850" cy="481850"/>
        </a:xfrm>
        <a:prstGeom prst="rect">
          <a:avLst/>
        </a:prstGeom>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F4103F3-31BD-4195-BFD0-8ABBABC7A10C}">
      <dsp:nvSpPr>
        <dsp:cNvPr id="0" name=""/>
        <dsp:cNvSpPr/>
      </dsp:nvSpPr>
      <dsp:spPr>
        <a:xfrm>
          <a:off x="1011886" y="3289458"/>
          <a:ext cx="5820325" cy="876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720" tIns="92720" rIns="92720" bIns="92720" numCol="1" spcCol="1270" anchor="ctr" anchorCtr="0">
          <a:noAutofit/>
        </a:bodyPr>
        <a:lstStyle/>
        <a:p>
          <a:pPr marL="0" lvl="0" indent="0" algn="l" defTabSz="755650">
            <a:lnSpc>
              <a:spcPct val="100000"/>
            </a:lnSpc>
            <a:spcBef>
              <a:spcPct val="0"/>
            </a:spcBef>
            <a:spcAft>
              <a:spcPct val="35000"/>
            </a:spcAft>
            <a:buNone/>
          </a:pPr>
          <a:r>
            <a:rPr lang="en-US" sz="1700" kern="1200" dirty="0">
              <a:latin typeface="Comic Sans MS" panose="030F0702030302020204" pitchFamily="66" charset="0"/>
            </a:rPr>
            <a:t>Annual leave used in June must be entered, posted, and approved by July 22nd </a:t>
          </a:r>
        </a:p>
      </dsp:txBody>
      <dsp:txXfrm>
        <a:off x="1011886" y="3289458"/>
        <a:ext cx="5820325" cy="876092"/>
      </dsp:txXfrm>
    </dsp:sp>
    <dsp:sp modelId="{04B3E068-1466-412F-AD00-E67D3D69C278}">
      <dsp:nvSpPr>
        <dsp:cNvPr id="0" name=""/>
        <dsp:cNvSpPr/>
      </dsp:nvSpPr>
      <dsp:spPr>
        <a:xfrm>
          <a:off x="0" y="4384573"/>
          <a:ext cx="6832212" cy="876092"/>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B79898D-4276-4CC3-A902-0603614EBDCC}">
      <dsp:nvSpPr>
        <dsp:cNvPr id="0" name=""/>
        <dsp:cNvSpPr/>
      </dsp:nvSpPr>
      <dsp:spPr>
        <a:xfrm>
          <a:off x="265017" y="4581694"/>
          <a:ext cx="481850" cy="481850"/>
        </a:xfrm>
        <a:prstGeom prst="rect">
          <a:avLst/>
        </a:prstGeom>
        <a:blipFill rotWithShape="1">
          <a:blip xmlns:r="http://schemas.openxmlformats.org/officeDocument/2006/relationships"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a:stretch>
            <a:fillRect/>
          </a:stretch>
        </a:blipFill>
        <a:ln w="15875" cap="rnd"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5A56FC-316D-4369-A5EC-0EBE940799B2}">
      <dsp:nvSpPr>
        <dsp:cNvPr id="0" name=""/>
        <dsp:cNvSpPr/>
      </dsp:nvSpPr>
      <dsp:spPr>
        <a:xfrm>
          <a:off x="1011886" y="4384573"/>
          <a:ext cx="5820325" cy="876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720" tIns="92720" rIns="92720" bIns="92720" numCol="1" spcCol="1270" anchor="ctr" anchorCtr="0">
          <a:noAutofit/>
        </a:bodyPr>
        <a:lstStyle/>
        <a:p>
          <a:pPr marL="0" lvl="0" indent="0" algn="l" defTabSz="755650">
            <a:lnSpc>
              <a:spcPct val="100000"/>
            </a:lnSpc>
            <a:spcBef>
              <a:spcPct val="0"/>
            </a:spcBef>
            <a:spcAft>
              <a:spcPct val="35000"/>
            </a:spcAft>
            <a:buNone/>
          </a:pPr>
          <a:r>
            <a:rPr lang="en-US" sz="1700" kern="1200" dirty="0">
              <a:latin typeface="Comic Sans MS" panose="030F0702030302020204" pitchFamily="66" charset="0"/>
            </a:rPr>
            <a:t>Account code 715809 needs cleared out to revenue.</a:t>
          </a:r>
        </a:p>
      </dsp:txBody>
      <dsp:txXfrm>
        <a:off x="1011886" y="4384573"/>
        <a:ext cx="5820325" cy="87609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16/7/layout/AccentHomeChevronProcess">
  <dgm:title val="Accent Home Chevron Process"/>
  <dgm:desc val="Use to show a progression; a timeline; sequential steps in a task, process, or workflow; or to emphasize movement or direction. Level 1 text appears inside an chevron shape, except the first shape which comes in a home shape, while Level 2 text appears above the invisible rectangle shapes."/>
  <dgm:catLst>
    <dgm:cat type="process" pri="500"/>
    <dgm:cat type="timeline"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contrsBasedOnsibTransCount">
      <dgm:if name="oneSibTrans" axis="ch" ptType="sibTrans" func="cnt" op="equ" val="1">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2"/>
          <dgm:constr type="w" for="ch" ptType="sibTrans" op="equ"/>
        </dgm:constrLst>
      </dgm:if>
      <dgm:else name="moreThanOneSibTrans">
        <dgm:choose name="contrsForMoreThanOneSibTrans">
          <dgm:if name="twoSibTrans" axis="ch" ptType="sibTrans" func="cnt" op="equ" val="2">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3"/>
              <dgm:constr type="w" for="ch" ptType="sibTrans" op="equ"/>
            </dgm:constrLst>
          </dgm:if>
          <dgm:else name="moreThanTwoSibTrans">
            <dgm:choose name="contrsForMoreThanTwoSibTrans">
              <dgm:if name="threeSibTrans" axis="ch" ptType="sibTrans" func="cnt" op="equ" val="3">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4"/>
                  <dgm:constr type="w" for="ch" ptType="sibTrans" op="equ"/>
                </dgm:constrLst>
              </dgm:if>
              <dgm:else name="moreThanThreeSibTrans">
                <dgm:choose name="contrsForMoreThanThreeSibTrans">
                  <dgm:if name="fourToSixSibTrans" axis="ch" ptType="sibTrans" func="cnt" op="lte" val="6">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5"/>
                      <dgm:constr type="w" for="ch" ptType="sibTrans" op="equ"/>
                    </dgm:constrLst>
                  </dgm:if>
                  <dgm:else name="moreThanSixSibTrans">
                    <dgm:choose name="contrsForMoreThanSixSibTrans">
                      <dgm:if name="sevenToEightSibTrans" axis="ch" ptType="sibTrans" func="cnt" op="lte" val="8">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7"/>
                          <dgm:constr type="w" for="ch" ptType="sibTrans" op="equ"/>
                        </dgm:constrLst>
                      </dgm:if>
                      <dgm:else name="moreThanEightSibTrans">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9"/>
                          <dgm:constr type="w" for="ch" ptType="sibTrans" op="equ"/>
                        </dgm:constrLst>
                      </dgm:else>
                    </dgm:choose>
                  </dgm:else>
                </dgm:choose>
              </dgm:else>
            </dgm:choose>
          </dgm:else>
        </dgm:choose>
      </dgm:else>
    </dgm:choose>
    <dgm:ruleLst/>
    <dgm:forEach name="Name6" axis="ch" ptType="node">
      <dgm:layoutNode name="composite">
        <dgm:alg type="composite"/>
        <dgm:shape xmlns:r="http://schemas.openxmlformats.org/officeDocument/2006/relationships" r:blip="">
          <dgm:adjLst/>
        </dgm:shape>
        <dgm:presOf/>
        <dgm:choose name="LayoutLTRorRTL">
          <dgm:if name="LayoutLTR" func="var" arg="dir" op="equ" val="norm">
            <dgm:constrLst>
              <dgm:constr type="w" for="ch" forName="L" refType="w" fact="0.08"/>
              <dgm:constr type="h" for="ch" forName="L" refType="h" fact="0.75"/>
              <dgm:constr type="l" for="ch" forName="L"/>
              <dgm:constr type="l" for="ch" forName="parTx"/>
              <dgm:constr type="w" for="ch" forName="parTx" refType="w"/>
              <dgm:constr type="h" for="ch" forName="parTx" refType="h" fact="0.25"/>
              <dgm:constr type="t" for="ch" forName="parTx" refType="b" refFor="ch" refForName="L"/>
              <dgm:constr type="t" for="ch" forName="desTx" refType="w" refFor="ch" refForName="L" fact="0.6"/>
              <dgm:constr type="b" for="ch" forName="desTx" refType="t" refFor="ch" refForName="EmptyPlaceHolder"/>
              <dgm:constr type="l" for="ch" forName="desTx" refType="r" refFor="ch" refForName="L"/>
              <dgm:constr type="w" for="ch" forName="desTx" refType="w" fact="0.812"/>
              <dgm:constr type="w" for="ch" forName="EmptyPlaceHolder" refType="w" fact="0.82"/>
              <dgm:constr type="l" for="ch" forName="EmptyPlaceHolder" refType="r" refFor="ch" refForName="L"/>
              <dgm:constr type="b" for="ch" forName="EmptyPlaceHolder" refType="b" refFor="ch" refForName="L"/>
              <dgm:constr type="h" for="ch" forName="EmptyPlaceHolder" refType="t" refFor="ch" refForName="desTx"/>
            </dgm:constrLst>
          </dgm:if>
          <dgm:else name="LayoutRTL">
            <dgm:constrLst>
              <dgm:constr type="w" for="ch" forName="L" refType="w" fact="0.08"/>
              <dgm:constr type="h" for="ch" forName="L" refType="h" fact="0.75"/>
              <dgm:constr type="r" for="ch" forName="L" refType="w"/>
              <dgm:constr type="r" for="ch" forName="parTx" refType="w"/>
              <dgm:constr type="w" for="ch" forName="parTx" refType="w"/>
              <dgm:constr type="h" for="ch" forName="parTx" refType="h" fact="0.25"/>
              <dgm:constr type="t" for="ch" forName="parTx" refType="b" refFor="ch" refForName="L"/>
              <dgm:constr type="t" for="ch" forName="desTx" refType="w" refFor="ch" refForName="L" fact="0.6"/>
              <dgm:constr type="b" for="ch" forName="desTx" refType="t" refFor="ch" refForName="EmptyPlaceHolder"/>
              <dgm:constr type="r" for="ch" forName="desTx" refType="l" refFor="ch" refForName="L"/>
              <dgm:constr type="w" for="ch" forName="desTx" refType="w" fact="0.812"/>
              <dgm:constr type="w" for="ch" forName="EmptyPlaceHolder" refType="w" fact="0.82"/>
              <dgm:constr type="h" for="ch" forName="EmptyPlaceHolder" refType="w" refFor="ch" refForName="L" fact="0.6"/>
              <dgm:constr type="b" for="ch" forName="EmptyPlaceHolder" refType="b" refFor="ch" refForName="L"/>
            </dgm:constrLst>
          </dgm:else>
        </dgm:choose>
        <dgm:layoutNode name="L" styleLbl="solidFgAcc1" moveWith="parTx">
          <dgm:varLst>
            <dgm:chMax val="0"/>
            <dgm:chPref val="0"/>
          </dgm:varLst>
          <dgm:alg type="sp"/>
          <dgm:choose name="Name310">
            <dgm:if name="Name311" func="var" arg="dir" op="equ" val="norm">
              <dgm:shape xmlns:r="http://schemas.openxmlformats.org/officeDocument/2006/relationships" rot="90" type="corner" r:blip="">
                <dgm:adjLst>
                  <dgm:adj idx="1" val="0.01"/>
                  <dgm:adj idx="2" val="0.01"/>
                </dgm:adjLst>
              </dgm:shape>
            </dgm:if>
            <dgm:else name="Name312">
              <dgm:shape xmlns:r="http://schemas.openxmlformats.org/officeDocument/2006/relationships" rot="180" type="corner" r:blip="">
                <dgm:adjLst>
                  <dgm:adj idx="1" val="0.01"/>
                  <dgm:adj idx="2" val="0.01"/>
                </dgm:adjLst>
              </dgm:shape>
            </dgm:else>
          </dgm:choose>
          <dgm:presOf/>
          <dgm:constrLst/>
          <dgm:ruleLst/>
        </dgm:layoutNode>
        <dgm:layoutNode name="parTx" styleLbl="alignNode1">
          <dgm:varLst>
            <dgm:chMax val="0"/>
            <dgm:chPref val="0"/>
            <dgm:bulletEnabled val="1"/>
          </dgm:varLst>
          <dgm:alg type="tx">
            <dgm:param type="txAnchorVert" val="mid"/>
            <dgm:param type="parTxLTRAlign" val="ctr"/>
            <dgm:param type="parTxRTLAlign" val="ctr"/>
          </dgm:alg>
          <dgm:choose name="MakeFirstNodeHomePlate">
            <dgm:if name="IfFirstNode" axis="self" ptType="node" func="pos" op="equ" val="1">
              <dgm:choose name="Name110">
                <dgm:if name="Name111" func="var" arg="dir" op="equ" val="norm">
                  <dgm:shape xmlns:r="http://schemas.openxmlformats.org/officeDocument/2006/relationships" type="homePlate" r:blip="">
                    <dgm:adjLst>
                      <dgm:adj idx="1" val="0.25"/>
                    </dgm:adjLst>
                  </dgm:shape>
                </dgm:if>
                <dgm:else name="Name112">
                  <dgm:shape xmlns:r="http://schemas.openxmlformats.org/officeDocument/2006/relationships" rot="180" type="homePlate" r:blip="">
                    <dgm:adjLst>
                      <dgm:adj idx="1" val="0.25"/>
                    </dgm:adjLst>
                  </dgm:shape>
                </dgm:else>
              </dgm:choose>
            </dgm:if>
            <dgm:else name="MakeRestOfNodesChevrons">
              <dgm:choose name="Name10">
                <dgm:if name="Name11" func="var" arg="dir" op="equ" val="norm">
                  <dgm:shape xmlns:r="http://schemas.openxmlformats.org/officeDocument/2006/relationships" type="chevron" r:blip="">
                    <dgm:adjLst>
                      <dgm:adj idx="1" val="0.25"/>
                    </dgm:adjLst>
                  </dgm:shape>
                </dgm:if>
                <dgm:else name="Name12">
                  <dgm:shape xmlns:r="http://schemas.openxmlformats.org/officeDocument/2006/relationships" rot="180" type="chevron" r:blip="">
                    <dgm:adjLst>
                      <dgm:adj idx="1" val="0.25"/>
                    </dgm:adjLst>
                  </dgm:shape>
                </dgm:else>
              </dgm:choose>
            </dgm:else>
          </dgm:choose>
          <dgm:presOf axis="self" ptType="node"/>
          <dgm:constrLst>
            <dgm:constr type="tMarg" refType="primFontSz"/>
            <dgm:constr type="bMarg" refType="primFontSz"/>
            <dgm:constr type="lMarg" refType="primFontSz" fact="0.5"/>
            <dgm:constr type="rMarg" refType="primFontSz" fact="0.5"/>
          </dgm:constrLst>
          <dgm:ruleLst>
            <dgm:rule type="primFontSz" val="13" fact="NaN" max="NaN"/>
          </dgm:ruleLst>
        </dgm:layoutNode>
        <dgm:layoutNode name="desTx" styleLbl="revTx" moveWith="parTx">
          <dgm:varLst>
            <dgm:chMax val="0"/>
            <dgm:chPref val="0"/>
            <dgm:bulletEnabled val="1"/>
          </dgm:varLst>
          <dgm:choose name="Name210">
            <dgm:if name="Name211" func="var" arg="dir" op="equ" val="norm">
              <dgm:alg type="tx">
                <dgm:param type="txAnchorVert" val="t"/>
                <dgm:param type="parTxLTRAlign" val="l"/>
                <dgm:param type="shpTxLTRAlignCh" val="l"/>
                <dgm:param type="parTxRTLAlign" val="l"/>
                <dgm:param type="shpTxRTLAlignCh" val="l"/>
              </dgm:alg>
            </dgm:if>
            <dgm:else name="Name212">
              <dgm:alg type="tx">
                <dgm:param type="txAnchorVert" val="t"/>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 ptType="node"/>
          <dgm:constrLst>
            <dgm:constr type="tMarg"/>
            <dgm:constr type="bMarg"/>
            <dgm:constr type="lMarg"/>
            <dgm:constr type="rMarg"/>
          </dgm:constrLst>
          <dgm:ruleLst>
            <dgm:rule type="primFontSz" val="11" fact="NaN" max="NaN"/>
            <dgm:rule type="secFontSz" val="9" fact="NaN" max="NaN"/>
          </dgm:ruleLst>
        </dgm:layoutNode>
        <dgm:layoutNode name="EmptyPlaceHolder">
          <dgm:alg type="sp"/>
          <dgm:shape xmlns:r="http://schemas.openxmlformats.org/officeDocument/2006/relationships" r:blip="">
            <dgm:adjLst/>
          </dgm:shape>
          <dgm:presOf/>
          <dgm:constr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7669AB-1622-4982-B8A9-31EC1024121A}" type="datetimeFigureOut">
              <a:rPr lang="en-US" smtClean="0"/>
              <a:t>4/22/2021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B49EAA-D3B2-40A5-B33B-70E45DB283CD}" type="slidenum">
              <a:rPr lang="en-US" smtClean="0"/>
              <a:t>‹#›</a:t>
            </a:fld>
            <a:endParaRPr lang="en-US"/>
          </a:p>
        </p:txBody>
      </p:sp>
    </p:spTree>
    <p:extLst>
      <p:ext uri="{BB962C8B-B14F-4D97-AF65-F5344CB8AC3E}">
        <p14:creationId xmlns:p14="http://schemas.microsoft.com/office/powerpoint/2010/main" val="825731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all for joining us today.</a:t>
            </a:r>
          </a:p>
          <a:p>
            <a:endParaRPr lang="en-US" dirty="0"/>
          </a:p>
          <a:p>
            <a:r>
              <a:rPr lang="en-US" dirty="0"/>
              <a:t>My name is Wendy Keller and helping with questions is Greg Lowry. Together we are known as G&amp;W Finance. If you have questions, you are welcome to talk or if you are more comfortable you can address your questions directly to Greg in the CHAT. This way your questions won’t get lost among the chit chat that might go on. Saying hi to friends you haven’t seen for over a year </a:t>
            </a:r>
            <a:r>
              <a:rPr lang="en-US" dirty="0">
                <a:sym typeface="Wingdings" panose="05000000000000000000" pitchFamily="2" charset="2"/>
              </a:rPr>
              <a:t></a:t>
            </a:r>
            <a:endParaRPr lang="en-US" dirty="0"/>
          </a:p>
          <a:p>
            <a:endParaRPr lang="en-US" dirty="0"/>
          </a:p>
          <a:p>
            <a:r>
              <a:rPr lang="en-US" dirty="0"/>
              <a:t>Multiple people are not able to attend today, so I’ve been asked to record this meeting.  Please don’t this stop you from asking questions.</a:t>
            </a:r>
          </a:p>
        </p:txBody>
      </p:sp>
      <p:sp>
        <p:nvSpPr>
          <p:cNvPr id="4" name="Slide Number Placeholder 3"/>
          <p:cNvSpPr>
            <a:spLocks noGrp="1"/>
          </p:cNvSpPr>
          <p:nvPr>
            <p:ph type="sldNum" sz="quarter" idx="5"/>
          </p:nvPr>
        </p:nvSpPr>
        <p:spPr/>
        <p:txBody>
          <a:bodyPr/>
          <a:lstStyle/>
          <a:p>
            <a:fld id="{12B49EAA-D3B2-40A5-B33B-70E45DB283CD}" type="slidenum">
              <a:rPr lang="en-US" smtClean="0"/>
              <a:t>1</a:t>
            </a:fld>
            <a:endParaRPr lang="en-US"/>
          </a:p>
        </p:txBody>
      </p:sp>
    </p:spTree>
    <p:extLst>
      <p:ext uri="{BB962C8B-B14F-4D97-AF65-F5344CB8AC3E}">
        <p14:creationId xmlns:p14="http://schemas.microsoft.com/office/powerpoint/2010/main" val="18571773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2B49EAA-D3B2-40A5-B33B-70E45DB283CD}" type="slidenum">
              <a:rPr lang="en-US" smtClean="0"/>
              <a:t>10</a:t>
            </a:fld>
            <a:endParaRPr lang="en-US"/>
          </a:p>
        </p:txBody>
      </p:sp>
    </p:spTree>
    <p:extLst>
      <p:ext uri="{BB962C8B-B14F-4D97-AF65-F5344CB8AC3E}">
        <p14:creationId xmlns:p14="http://schemas.microsoft.com/office/powerpoint/2010/main" val="18147987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Stacy Larmore will be sending a separate template to fill out. Again, please list each transaction separately so we can check the list against last year’s accounts receivable. This will be due back to Stacy by July 9</a:t>
            </a:r>
            <a:r>
              <a:rPr lang="en-US" baseline="30000" dirty="0"/>
              <a:t>th</a:t>
            </a:r>
            <a:r>
              <a:rPr lang="en-US" dirty="0"/>
              <a:t>.</a:t>
            </a:r>
          </a:p>
        </p:txBody>
      </p:sp>
      <p:sp>
        <p:nvSpPr>
          <p:cNvPr id="4" name="Slide Number Placeholder 3"/>
          <p:cNvSpPr>
            <a:spLocks noGrp="1"/>
          </p:cNvSpPr>
          <p:nvPr>
            <p:ph type="sldNum" sz="quarter" idx="5"/>
          </p:nvPr>
        </p:nvSpPr>
        <p:spPr/>
        <p:txBody>
          <a:bodyPr/>
          <a:lstStyle/>
          <a:p>
            <a:fld id="{12B49EAA-D3B2-40A5-B33B-70E45DB283CD}" type="slidenum">
              <a:rPr lang="en-US" smtClean="0"/>
              <a:t>11</a:t>
            </a:fld>
            <a:endParaRPr lang="en-US"/>
          </a:p>
        </p:txBody>
      </p:sp>
    </p:spTree>
    <p:extLst>
      <p:ext uri="{BB962C8B-B14F-4D97-AF65-F5344CB8AC3E}">
        <p14:creationId xmlns:p14="http://schemas.microsoft.com/office/powerpoint/2010/main" val="12895411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EZ-Buy approvals</a:t>
            </a:r>
          </a:p>
          <a:p>
            <a:endParaRPr lang="en-US" dirty="0"/>
          </a:p>
          <a:p>
            <a:r>
              <a:rPr lang="en-US" dirty="0"/>
              <a:t>No travel activity in ServiceNow.</a:t>
            </a:r>
          </a:p>
        </p:txBody>
      </p:sp>
      <p:sp>
        <p:nvSpPr>
          <p:cNvPr id="4" name="Slide Number Placeholder 3"/>
          <p:cNvSpPr>
            <a:spLocks noGrp="1"/>
          </p:cNvSpPr>
          <p:nvPr>
            <p:ph type="sldNum" sz="quarter" idx="5"/>
          </p:nvPr>
        </p:nvSpPr>
        <p:spPr/>
        <p:txBody>
          <a:bodyPr/>
          <a:lstStyle/>
          <a:p>
            <a:fld id="{12B49EAA-D3B2-40A5-B33B-70E45DB283CD}" type="slidenum">
              <a:rPr lang="en-US" smtClean="0"/>
              <a:t>12</a:t>
            </a:fld>
            <a:endParaRPr lang="en-US"/>
          </a:p>
        </p:txBody>
      </p:sp>
    </p:spTree>
    <p:extLst>
      <p:ext uri="{BB962C8B-B14F-4D97-AF65-F5344CB8AC3E}">
        <p14:creationId xmlns:p14="http://schemas.microsoft.com/office/powerpoint/2010/main" val="2766477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i="1"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SaaS – Software as a Service: Available as a 3</a:t>
            </a:r>
            <a:r>
              <a:rPr lang="en-US" sz="1200" i="1" kern="1200" baseline="30000" dirty="0">
                <a:solidFill>
                  <a:schemeClr val="tx1"/>
                </a:solidFill>
                <a:effectLst/>
                <a:latin typeface="+mn-lt"/>
                <a:ea typeface="+mn-ea"/>
                <a:cs typeface="+mn-cs"/>
              </a:rPr>
              <a:t>rd</a:t>
            </a:r>
            <a:r>
              <a:rPr lang="en-US" sz="1200" i="1" kern="1200" dirty="0">
                <a:solidFill>
                  <a:schemeClr val="tx1"/>
                </a:solidFill>
                <a:effectLst/>
                <a:latin typeface="+mn-lt"/>
                <a:ea typeface="+mn-ea"/>
                <a:cs typeface="+mn-cs"/>
              </a:rPr>
              <a:t> party over the internet</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PaaS-Platform as a Service: Hardware and software tools available over the internet</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IaaS-Infrastructure as a Service: Cloud based service, pay as you go storage</a:t>
            </a:r>
            <a:endParaRPr lang="en-US" sz="1200" kern="1200" dirty="0">
              <a:solidFill>
                <a:schemeClr val="tx1"/>
              </a:solidFill>
              <a:effectLst/>
              <a:latin typeface="+mn-lt"/>
              <a:ea typeface="+mn-ea"/>
              <a:cs typeface="+mn-cs"/>
            </a:endParaRPr>
          </a:p>
          <a:p>
            <a:r>
              <a:rPr lang="en-US" sz="1200" i="1" kern="1200" dirty="0" err="1">
                <a:solidFill>
                  <a:schemeClr val="tx1"/>
                </a:solidFill>
                <a:effectLst/>
                <a:latin typeface="+mn-lt"/>
                <a:ea typeface="+mn-ea"/>
                <a:cs typeface="+mn-cs"/>
              </a:rPr>
              <a:t>DWaaS</a:t>
            </a:r>
            <a:r>
              <a:rPr lang="en-US" sz="1200" i="1" kern="1200" dirty="0">
                <a:solidFill>
                  <a:schemeClr val="tx1"/>
                </a:solidFill>
                <a:effectLst/>
                <a:latin typeface="+mn-lt"/>
                <a:ea typeface="+mn-ea"/>
                <a:cs typeface="+mn-cs"/>
              </a:rPr>
              <a:t>- Data Warehouse as a Service: Data storage, Data warehouse services with investing in a proprietary data warehouse solution, Server farming.</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All of the above are referred to as Cloud based computing.</a:t>
            </a:r>
            <a:endParaRPr lang="en-US" dirty="0"/>
          </a:p>
          <a:p>
            <a:endParaRPr lang="en-US" dirty="0"/>
          </a:p>
          <a:p>
            <a:r>
              <a:rPr lang="en-US" dirty="0"/>
              <a:t>What do we need to do?</a:t>
            </a:r>
          </a:p>
          <a:p>
            <a:endParaRPr lang="en-US" dirty="0"/>
          </a:p>
          <a:p>
            <a:r>
              <a:rPr lang="en-US" dirty="0"/>
              <a:t>We are required to report a liability for all SBITA’s that are or could potentially be for more than 12 months.</a:t>
            </a:r>
          </a:p>
          <a:p>
            <a:endParaRPr lang="en-US" dirty="0"/>
          </a:p>
          <a:p>
            <a:r>
              <a:rPr lang="en-US" dirty="0"/>
              <a:t>An email was sent to the Financial Officers at the beginning of April requesting a list of existing SBITA’s.</a:t>
            </a:r>
          </a:p>
          <a:p>
            <a:r>
              <a:rPr lang="en-US" dirty="0"/>
              <a:t>If you have a new SBITA please send it through the contract review process with a software classification.</a:t>
            </a:r>
          </a:p>
          <a:p>
            <a:endParaRPr lang="en-US" dirty="0"/>
          </a:p>
          <a:p>
            <a:endParaRPr lang="en-US" dirty="0"/>
          </a:p>
        </p:txBody>
      </p:sp>
      <p:sp>
        <p:nvSpPr>
          <p:cNvPr id="4" name="Slide Number Placeholder 3"/>
          <p:cNvSpPr>
            <a:spLocks noGrp="1"/>
          </p:cNvSpPr>
          <p:nvPr>
            <p:ph type="sldNum" sz="quarter" idx="5"/>
          </p:nvPr>
        </p:nvSpPr>
        <p:spPr/>
        <p:txBody>
          <a:bodyPr/>
          <a:lstStyle/>
          <a:p>
            <a:fld id="{8991B264-DC10-41A5-B8BC-69C06DC377E2}" type="slidenum">
              <a:rPr lang="en-US" smtClean="0"/>
              <a:t>13</a:t>
            </a:fld>
            <a:endParaRPr lang="en-US"/>
          </a:p>
        </p:txBody>
      </p:sp>
    </p:spTree>
    <p:extLst>
      <p:ext uri="{BB962C8B-B14F-4D97-AF65-F5344CB8AC3E}">
        <p14:creationId xmlns:p14="http://schemas.microsoft.com/office/powerpoint/2010/main" val="36547291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About a year ago, there were some reporting changes across all of the campuses. These changes created havoc with our index and fund code setups. C indexes and F funds no longer designate accounts that are specific to the Price or Blanding campus.</a:t>
            </a:r>
          </a:p>
          <a:p>
            <a:endParaRPr lang="en-US" dirty="0"/>
          </a:p>
          <a:p>
            <a:r>
              <a:rPr lang="en-US" dirty="0"/>
              <a:t>It was decided that no new C &amp; F indexes and funds will be set up. We will continue to set up new C indexes if one is needed on an existing F fund, for example, the Tech Ed State Appropriation Line.</a:t>
            </a:r>
          </a:p>
          <a:p>
            <a:endParaRPr lang="en-US" dirty="0"/>
          </a:p>
          <a:p>
            <a:r>
              <a:rPr lang="en-US" dirty="0"/>
              <a:t>If we ever run out of A indexes and fund that start with 1, we can start using the C’s and F’s. Banner has been in place 16 years now and we still aren’t half way through the amount of A indexes available. </a:t>
            </a:r>
          </a:p>
          <a:p>
            <a:endParaRPr lang="en-US" dirty="0"/>
          </a:p>
          <a:p>
            <a:r>
              <a:rPr lang="en-US" dirty="0"/>
              <a:t>                                                                                                                                                                                                                                                                                                                     </a:t>
            </a:r>
          </a:p>
        </p:txBody>
      </p:sp>
      <p:sp>
        <p:nvSpPr>
          <p:cNvPr id="4" name="Slide Number Placeholder 3"/>
          <p:cNvSpPr>
            <a:spLocks noGrp="1"/>
          </p:cNvSpPr>
          <p:nvPr>
            <p:ph type="sldNum" sz="quarter" idx="5"/>
          </p:nvPr>
        </p:nvSpPr>
        <p:spPr/>
        <p:txBody>
          <a:bodyPr/>
          <a:lstStyle/>
          <a:p>
            <a:fld id="{12B49EAA-D3B2-40A5-B33B-70E45DB283CD}" type="slidenum">
              <a:rPr lang="en-US" smtClean="0"/>
              <a:t>14</a:t>
            </a:fld>
            <a:endParaRPr lang="en-US"/>
          </a:p>
        </p:txBody>
      </p:sp>
    </p:spTree>
    <p:extLst>
      <p:ext uri="{BB962C8B-B14F-4D97-AF65-F5344CB8AC3E}">
        <p14:creationId xmlns:p14="http://schemas.microsoft.com/office/powerpoint/2010/main" val="13811209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Course Fee Summary Reports  - Four plus year project finally ready for Bus. Services</a:t>
            </a:r>
          </a:p>
          <a:p>
            <a:r>
              <a:rPr lang="en-US" dirty="0"/>
              <a:t>Each college has a folder in Box. I made the FO’s the editor of their college’s folder so  you can share the folder with whomever you need to.</a:t>
            </a:r>
          </a:p>
          <a:p>
            <a:endParaRPr lang="en-US" dirty="0"/>
          </a:p>
          <a:p>
            <a:r>
              <a:rPr lang="en-US" dirty="0"/>
              <a:t>Reports will run the day after each month end close and then I will load them into Box. The name of the file will have the fiscal year and fiscal period of the report.</a:t>
            </a:r>
          </a:p>
          <a:p>
            <a:r>
              <a:rPr lang="en-US" dirty="0"/>
              <a:t>Today I will put March reports in the folders and then April’s reports will be added on the 7</a:t>
            </a:r>
            <a:r>
              <a:rPr lang="en-US" baseline="30000" dirty="0"/>
              <a:t>th</a:t>
            </a:r>
            <a:r>
              <a:rPr lang="en-US" dirty="0"/>
              <a:t>-8</a:t>
            </a:r>
            <a:r>
              <a:rPr lang="en-US" baseline="30000" dirty="0"/>
              <a:t>th</a:t>
            </a:r>
            <a:r>
              <a:rPr lang="en-US" dirty="0"/>
              <a:t> working day in May. </a:t>
            </a:r>
          </a:p>
          <a:p>
            <a:endParaRPr lang="en-US" dirty="0"/>
          </a:p>
          <a:p>
            <a:r>
              <a:rPr lang="en-US" dirty="0"/>
              <a:t>The first section of the report shows the course and enrollment information and expected annual revenue.  The next section is a rolling five-year look back at all revenue and expenses by semester, with the available balance as of that fiscal period.</a:t>
            </a:r>
          </a:p>
          <a:p>
            <a:r>
              <a:rPr lang="en-US" dirty="0"/>
              <a:t>The final section is a detailed list of all expenses from May 1 of the prior year to the end of this fiscal period.</a:t>
            </a:r>
          </a:p>
          <a:p>
            <a:endParaRPr lang="en-US" dirty="0"/>
          </a:p>
          <a:p>
            <a:r>
              <a:rPr lang="en-US" dirty="0"/>
              <a:t>We are working on a R&amp;R process in ServiceNow so new indexes can be created, equipment lists can be updated, and the percentage split between the R&amp;R and operating indexes can be changed. Reports for these R&amp;R indexes are still being worked on. </a:t>
            </a:r>
          </a:p>
        </p:txBody>
      </p:sp>
      <p:sp>
        <p:nvSpPr>
          <p:cNvPr id="4" name="Slide Number Placeholder 3"/>
          <p:cNvSpPr>
            <a:spLocks noGrp="1"/>
          </p:cNvSpPr>
          <p:nvPr>
            <p:ph type="sldNum" sz="quarter" idx="5"/>
          </p:nvPr>
        </p:nvSpPr>
        <p:spPr/>
        <p:txBody>
          <a:bodyPr/>
          <a:lstStyle/>
          <a:p>
            <a:fld id="{12B49EAA-D3B2-40A5-B33B-70E45DB283CD}" type="slidenum">
              <a:rPr lang="en-US" smtClean="0"/>
              <a:t>15</a:t>
            </a:fld>
            <a:endParaRPr lang="en-US"/>
          </a:p>
        </p:txBody>
      </p:sp>
    </p:spTree>
    <p:extLst>
      <p:ext uri="{BB962C8B-B14F-4D97-AF65-F5344CB8AC3E}">
        <p14:creationId xmlns:p14="http://schemas.microsoft.com/office/powerpoint/2010/main" val="19310232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2B49EAA-D3B2-40A5-B33B-70E45DB283CD}" type="slidenum">
              <a:rPr lang="en-US" smtClean="0"/>
              <a:t>16</a:t>
            </a:fld>
            <a:endParaRPr lang="en-US"/>
          </a:p>
        </p:txBody>
      </p:sp>
    </p:spTree>
    <p:extLst>
      <p:ext uri="{BB962C8B-B14F-4D97-AF65-F5344CB8AC3E}">
        <p14:creationId xmlns:p14="http://schemas.microsoft.com/office/powerpoint/2010/main" val="3177415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2B49EAA-D3B2-40A5-B33B-70E45DB283CD}" type="slidenum">
              <a:rPr lang="en-US" smtClean="0"/>
              <a:t>2</a:t>
            </a:fld>
            <a:endParaRPr lang="en-US"/>
          </a:p>
        </p:txBody>
      </p:sp>
    </p:spTree>
    <p:extLst>
      <p:ext uri="{BB962C8B-B14F-4D97-AF65-F5344CB8AC3E}">
        <p14:creationId xmlns:p14="http://schemas.microsoft.com/office/powerpoint/2010/main" val="19534993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2B49EAA-D3B2-40A5-B33B-70E45DB283CD}" type="slidenum">
              <a:rPr lang="en-US" smtClean="0"/>
              <a:t>3</a:t>
            </a:fld>
            <a:endParaRPr lang="en-US"/>
          </a:p>
        </p:txBody>
      </p:sp>
    </p:spTree>
    <p:extLst>
      <p:ext uri="{BB962C8B-B14F-4D97-AF65-F5344CB8AC3E}">
        <p14:creationId xmlns:p14="http://schemas.microsoft.com/office/powerpoint/2010/main" val="3819607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2B49EAA-D3B2-40A5-B33B-70E45DB283CD}" type="slidenum">
              <a:rPr lang="en-US" smtClean="0"/>
              <a:t>4</a:t>
            </a:fld>
            <a:endParaRPr lang="en-US"/>
          </a:p>
        </p:txBody>
      </p:sp>
    </p:spTree>
    <p:extLst>
      <p:ext uri="{BB962C8B-B14F-4D97-AF65-F5344CB8AC3E}">
        <p14:creationId xmlns:p14="http://schemas.microsoft.com/office/powerpoint/2010/main" val="2128423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2B49EAA-D3B2-40A5-B33B-70E45DB283CD}" type="slidenum">
              <a:rPr lang="en-US" smtClean="0"/>
              <a:t>5</a:t>
            </a:fld>
            <a:endParaRPr lang="en-US"/>
          </a:p>
        </p:txBody>
      </p:sp>
    </p:spTree>
    <p:extLst>
      <p:ext uri="{BB962C8B-B14F-4D97-AF65-F5344CB8AC3E}">
        <p14:creationId xmlns:p14="http://schemas.microsoft.com/office/powerpoint/2010/main" val="2015564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2B49EAA-D3B2-40A5-B33B-70E45DB283CD}" type="slidenum">
              <a:rPr lang="en-US" smtClean="0"/>
              <a:t>6</a:t>
            </a:fld>
            <a:endParaRPr lang="en-US"/>
          </a:p>
        </p:txBody>
      </p:sp>
    </p:spTree>
    <p:extLst>
      <p:ext uri="{BB962C8B-B14F-4D97-AF65-F5344CB8AC3E}">
        <p14:creationId xmlns:p14="http://schemas.microsoft.com/office/powerpoint/2010/main" val="7187802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Contact vendors for any outstanding invoices and submit them asap.</a:t>
            </a:r>
          </a:p>
          <a:p>
            <a:endParaRPr lang="en-US" dirty="0"/>
          </a:p>
          <a:p>
            <a:r>
              <a:rPr lang="en-US" dirty="0"/>
              <a:t>715809 – For those of you that may not know about this account code, I wanted to review what it’s used for.</a:t>
            </a:r>
          </a:p>
          <a:p>
            <a:endParaRPr lang="en-US" dirty="0"/>
          </a:p>
          <a:p>
            <a:r>
              <a:rPr lang="en-US" dirty="0"/>
              <a:t>EZ-Buy does not allow checks to be coded to revenue account codes., those that start with a 5. We created this expense code to use whenever revenue needs to be returned. It is a clearing account only.</a:t>
            </a:r>
          </a:p>
          <a:p>
            <a:endParaRPr lang="en-US" dirty="0"/>
          </a:p>
          <a:p>
            <a:r>
              <a:rPr lang="en-US" dirty="0"/>
              <a:t>After the expense is posted to an index, a journal entry has to be done to CR 715809 and DR the revenue account code. This account code needs to have a zero balance on every index for June 30.</a:t>
            </a:r>
          </a:p>
        </p:txBody>
      </p:sp>
      <p:sp>
        <p:nvSpPr>
          <p:cNvPr id="4" name="Slide Number Placeholder 3"/>
          <p:cNvSpPr>
            <a:spLocks noGrp="1"/>
          </p:cNvSpPr>
          <p:nvPr>
            <p:ph type="sldNum" sz="quarter" idx="5"/>
          </p:nvPr>
        </p:nvSpPr>
        <p:spPr/>
        <p:txBody>
          <a:bodyPr/>
          <a:lstStyle/>
          <a:p>
            <a:fld id="{12B49EAA-D3B2-40A5-B33B-70E45DB283CD}" type="slidenum">
              <a:rPr lang="en-US" smtClean="0"/>
              <a:t>7</a:t>
            </a:fld>
            <a:endParaRPr lang="en-US"/>
          </a:p>
        </p:txBody>
      </p:sp>
    </p:spTree>
    <p:extLst>
      <p:ext uri="{BB962C8B-B14F-4D97-AF65-F5344CB8AC3E}">
        <p14:creationId xmlns:p14="http://schemas.microsoft.com/office/powerpoint/2010/main" val="10788228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2B49EAA-D3B2-40A5-B33B-70E45DB283CD}" type="slidenum">
              <a:rPr lang="en-US" smtClean="0"/>
              <a:t>8</a:t>
            </a:fld>
            <a:endParaRPr lang="en-US"/>
          </a:p>
        </p:txBody>
      </p:sp>
    </p:spTree>
    <p:extLst>
      <p:ext uri="{BB962C8B-B14F-4D97-AF65-F5344CB8AC3E}">
        <p14:creationId xmlns:p14="http://schemas.microsoft.com/office/powerpoint/2010/main" val="38172701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Stacy Larmore will send out a template like this to collect the AR information.</a:t>
            </a:r>
          </a:p>
          <a:p>
            <a:r>
              <a:rPr lang="en-US" dirty="0"/>
              <a:t>This will need returned to Stacy by July 9</a:t>
            </a:r>
            <a:r>
              <a:rPr lang="en-US" baseline="30000" dirty="0"/>
              <a:t>th</a:t>
            </a:r>
            <a:r>
              <a:rPr lang="en-US" dirty="0"/>
              <a:t>.</a:t>
            </a:r>
          </a:p>
          <a:p>
            <a:endParaRPr lang="en-US" dirty="0"/>
          </a:p>
          <a:p>
            <a:r>
              <a:rPr lang="en-US" dirty="0"/>
              <a:t>This needs to be in transactional detail. Do not lump one vendor together.</a:t>
            </a:r>
          </a:p>
        </p:txBody>
      </p:sp>
      <p:sp>
        <p:nvSpPr>
          <p:cNvPr id="4" name="Slide Number Placeholder 3"/>
          <p:cNvSpPr>
            <a:spLocks noGrp="1"/>
          </p:cNvSpPr>
          <p:nvPr>
            <p:ph type="sldNum" sz="quarter" idx="5"/>
          </p:nvPr>
        </p:nvSpPr>
        <p:spPr/>
        <p:txBody>
          <a:bodyPr/>
          <a:lstStyle/>
          <a:p>
            <a:fld id="{12B49EAA-D3B2-40A5-B33B-70E45DB283CD}" type="slidenum">
              <a:rPr lang="en-US" smtClean="0"/>
              <a:t>9</a:t>
            </a:fld>
            <a:endParaRPr lang="en-US"/>
          </a:p>
        </p:txBody>
      </p:sp>
    </p:spTree>
    <p:extLst>
      <p:ext uri="{BB962C8B-B14F-4D97-AF65-F5344CB8AC3E}">
        <p14:creationId xmlns:p14="http://schemas.microsoft.com/office/powerpoint/2010/main" val="152632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D848F20-03EE-4D1D-BA34-D15342C0F8C6}" type="datetimeFigureOut">
              <a:rPr lang="en-US" smtClean="0"/>
              <a:t>4/22/2021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B7C3274-0A94-45DC-8767-DD028AD48C55}" type="slidenum">
              <a:rPr lang="en-US" smtClean="0"/>
              <a:t>‹#›</a:t>
            </a:fld>
            <a:endParaRPr lang="en-US"/>
          </a:p>
        </p:txBody>
      </p:sp>
    </p:spTree>
    <p:extLst>
      <p:ext uri="{BB962C8B-B14F-4D97-AF65-F5344CB8AC3E}">
        <p14:creationId xmlns:p14="http://schemas.microsoft.com/office/powerpoint/2010/main" val="1254559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848F20-03EE-4D1D-BA34-D15342C0F8C6}" type="datetimeFigureOut">
              <a:rPr lang="en-US" smtClean="0"/>
              <a:t>4/22/2021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B7C3274-0A94-45DC-8767-DD028AD48C55}" type="slidenum">
              <a:rPr lang="en-US" smtClean="0"/>
              <a:t>‹#›</a:t>
            </a:fld>
            <a:endParaRPr lang="en-US"/>
          </a:p>
        </p:txBody>
      </p:sp>
    </p:spTree>
    <p:extLst>
      <p:ext uri="{BB962C8B-B14F-4D97-AF65-F5344CB8AC3E}">
        <p14:creationId xmlns:p14="http://schemas.microsoft.com/office/powerpoint/2010/main" val="1856325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848F20-03EE-4D1D-BA34-D15342C0F8C6}" type="datetimeFigureOut">
              <a:rPr lang="en-US" smtClean="0"/>
              <a:t>4/22/2021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B7C3274-0A94-45DC-8767-DD028AD48C55}"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286524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D848F20-03EE-4D1D-BA34-D15342C0F8C6}" type="datetimeFigureOut">
              <a:rPr lang="en-US" smtClean="0"/>
              <a:t>4/22/2021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B7C3274-0A94-45DC-8767-DD028AD48C55}" type="slidenum">
              <a:rPr lang="en-US" smtClean="0"/>
              <a:t>‹#›</a:t>
            </a:fld>
            <a:endParaRPr lang="en-US"/>
          </a:p>
        </p:txBody>
      </p:sp>
    </p:spTree>
    <p:extLst>
      <p:ext uri="{BB962C8B-B14F-4D97-AF65-F5344CB8AC3E}">
        <p14:creationId xmlns:p14="http://schemas.microsoft.com/office/powerpoint/2010/main" val="7722844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D848F20-03EE-4D1D-BA34-D15342C0F8C6}" type="datetimeFigureOut">
              <a:rPr lang="en-US" smtClean="0"/>
              <a:t>4/22/2021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B7C3274-0A94-45DC-8767-DD028AD48C55}"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859532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D848F20-03EE-4D1D-BA34-D15342C0F8C6}" type="datetimeFigureOut">
              <a:rPr lang="en-US" smtClean="0"/>
              <a:t>4/22/2021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B7C3274-0A94-45DC-8767-DD028AD48C55}" type="slidenum">
              <a:rPr lang="en-US" smtClean="0"/>
              <a:t>‹#›</a:t>
            </a:fld>
            <a:endParaRPr lang="en-US"/>
          </a:p>
        </p:txBody>
      </p:sp>
    </p:spTree>
    <p:extLst>
      <p:ext uri="{BB962C8B-B14F-4D97-AF65-F5344CB8AC3E}">
        <p14:creationId xmlns:p14="http://schemas.microsoft.com/office/powerpoint/2010/main" val="4475871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848F20-03EE-4D1D-BA34-D15342C0F8C6}" type="datetimeFigureOut">
              <a:rPr lang="en-US" smtClean="0"/>
              <a:t>4/22/2021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B7C3274-0A94-45DC-8767-DD028AD48C55}" type="slidenum">
              <a:rPr lang="en-US" smtClean="0"/>
              <a:t>‹#›</a:t>
            </a:fld>
            <a:endParaRPr lang="en-US"/>
          </a:p>
        </p:txBody>
      </p:sp>
    </p:spTree>
    <p:extLst>
      <p:ext uri="{BB962C8B-B14F-4D97-AF65-F5344CB8AC3E}">
        <p14:creationId xmlns:p14="http://schemas.microsoft.com/office/powerpoint/2010/main" val="12231832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848F20-03EE-4D1D-BA34-D15342C0F8C6}" type="datetimeFigureOut">
              <a:rPr lang="en-US" smtClean="0"/>
              <a:t>4/22/2021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B7C3274-0A94-45DC-8767-DD028AD48C55}" type="slidenum">
              <a:rPr lang="en-US" smtClean="0"/>
              <a:t>‹#›</a:t>
            </a:fld>
            <a:endParaRPr lang="en-US"/>
          </a:p>
        </p:txBody>
      </p:sp>
    </p:spTree>
    <p:extLst>
      <p:ext uri="{BB962C8B-B14F-4D97-AF65-F5344CB8AC3E}">
        <p14:creationId xmlns:p14="http://schemas.microsoft.com/office/powerpoint/2010/main" val="41749648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BF8F33C4-82D1-5B48-8E8B-590CD5944102}"/>
              </a:ext>
            </a:extLst>
          </p:cNvPr>
          <p:cNvSpPr>
            <a:spLocks noGrp="1"/>
          </p:cNvSpPr>
          <p:nvPr>
            <p:ph sz="quarter" idx="10"/>
          </p:nvPr>
        </p:nvSpPr>
        <p:spPr>
          <a:xfrm>
            <a:off x="596899" y="576470"/>
            <a:ext cx="6638788" cy="56454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43128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848F20-03EE-4D1D-BA34-D15342C0F8C6}" type="datetimeFigureOut">
              <a:rPr lang="en-US" smtClean="0"/>
              <a:t>4/22/2021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B7C3274-0A94-45DC-8767-DD028AD48C55}" type="slidenum">
              <a:rPr lang="en-US" smtClean="0"/>
              <a:t>‹#›</a:t>
            </a:fld>
            <a:endParaRPr lang="en-US"/>
          </a:p>
        </p:txBody>
      </p:sp>
    </p:spTree>
    <p:extLst>
      <p:ext uri="{BB962C8B-B14F-4D97-AF65-F5344CB8AC3E}">
        <p14:creationId xmlns:p14="http://schemas.microsoft.com/office/powerpoint/2010/main" val="1555600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848F20-03EE-4D1D-BA34-D15342C0F8C6}" type="datetimeFigureOut">
              <a:rPr lang="en-US" smtClean="0"/>
              <a:t>4/22/2021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B7C3274-0A94-45DC-8767-DD028AD48C55}" type="slidenum">
              <a:rPr lang="en-US" smtClean="0"/>
              <a:t>‹#›</a:t>
            </a:fld>
            <a:endParaRPr lang="en-US"/>
          </a:p>
        </p:txBody>
      </p:sp>
    </p:spTree>
    <p:extLst>
      <p:ext uri="{BB962C8B-B14F-4D97-AF65-F5344CB8AC3E}">
        <p14:creationId xmlns:p14="http://schemas.microsoft.com/office/powerpoint/2010/main" val="3274059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848F20-03EE-4D1D-BA34-D15342C0F8C6}" type="datetimeFigureOut">
              <a:rPr lang="en-US" smtClean="0"/>
              <a:t>4/22/2021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B7C3274-0A94-45DC-8767-DD028AD48C55}" type="slidenum">
              <a:rPr lang="en-US" smtClean="0"/>
              <a:t>‹#›</a:t>
            </a:fld>
            <a:endParaRPr lang="en-US"/>
          </a:p>
        </p:txBody>
      </p:sp>
    </p:spTree>
    <p:extLst>
      <p:ext uri="{BB962C8B-B14F-4D97-AF65-F5344CB8AC3E}">
        <p14:creationId xmlns:p14="http://schemas.microsoft.com/office/powerpoint/2010/main" val="1536056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848F20-03EE-4D1D-BA34-D15342C0F8C6}" type="datetimeFigureOut">
              <a:rPr lang="en-US" smtClean="0"/>
              <a:t>4/22/2021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B7C3274-0A94-45DC-8767-DD028AD48C55}" type="slidenum">
              <a:rPr lang="en-US" smtClean="0"/>
              <a:t>‹#›</a:t>
            </a:fld>
            <a:endParaRPr lang="en-US"/>
          </a:p>
        </p:txBody>
      </p:sp>
    </p:spTree>
    <p:extLst>
      <p:ext uri="{BB962C8B-B14F-4D97-AF65-F5344CB8AC3E}">
        <p14:creationId xmlns:p14="http://schemas.microsoft.com/office/powerpoint/2010/main" val="858412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D848F20-03EE-4D1D-BA34-D15342C0F8C6}" type="datetimeFigureOut">
              <a:rPr lang="en-US" smtClean="0"/>
              <a:t>4/22/2021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B7C3274-0A94-45DC-8767-DD028AD48C55}" type="slidenum">
              <a:rPr lang="en-US" smtClean="0"/>
              <a:t>‹#›</a:t>
            </a:fld>
            <a:endParaRPr lang="en-US"/>
          </a:p>
        </p:txBody>
      </p:sp>
    </p:spTree>
    <p:extLst>
      <p:ext uri="{BB962C8B-B14F-4D97-AF65-F5344CB8AC3E}">
        <p14:creationId xmlns:p14="http://schemas.microsoft.com/office/powerpoint/2010/main" val="119203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848F20-03EE-4D1D-BA34-D15342C0F8C6}" type="datetimeFigureOut">
              <a:rPr lang="en-US" smtClean="0"/>
              <a:t>4/22/2021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B7C3274-0A94-45DC-8767-DD028AD48C55}" type="slidenum">
              <a:rPr lang="en-US" smtClean="0"/>
              <a:t>‹#›</a:t>
            </a:fld>
            <a:endParaRPr lang="en-US"/>
          </a:p>
        </p:txBody>
      </p:sp>
    </p:spTree>
    <p:extLst>
      <p:ext uri="{BB962C8B-B14F-4D97-AF65-F5344CB8AC3E}">
        <p14:creationId xmlns:p14="http://schemas.microsoft.com/office/powerpoint/2010/main" val="923273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848F20-03EE-4D1D-BA34-D15342C0F8C6}" type="datetimeFigureOut">
              <a:rPr lang="en-US" smtClean="0"/>
              <a:t>4/22/2021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B7C3274-0A94-45DC-8767-DD028AD48C55}" type="slidenum">
              <a:rPr lang="en-US" smtClean="0"/>
              <a:t>‹#›</a:t>
            </a:fld>
            <a:endParaRPr lang="en-US"/>
          </a:p>
        </p:txBody>
      </p:sp>
    </p:spTree>
    <p:extLst>
      <p:ext uri="{BB962C8B-B14F-4D97-AF65-F5344CB8AC3E}">
        <p14:creationId xmlns:p14="http://schemas.microsoft.com/office/powerpoint/2010/main" val="2712106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848F20-03EE-4D1D-BA34-D15342C0F8C6}" type="datetimeFigureOut">
              <a:rPr lang="en-US" smtClean="0"/>
              <a:t>4/22/2021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B7C3274-0A94-45DC-8767-DD028AD48C55}" type="slidenum">
              <a:rPr lang="en-US" smtClean="0"/>
              <a:t>‹#›</a:t>
            </a:fld>
            <a:endParaRPr lang="en-US"/>
          </a:p>
        </p:txBody>
      </p:sp>
    </p:spTree>
    <p:extLst>
      <p:ext uri="{BB962C8B-B14F-4D97-AF65-F5344CB8AC3E}">
        <p14:creationId xmlns:p14="http://schemas.microsoft.com/office/powerpoint/2010/main" val="1681601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D848F20-03EE-4D1D-BA34-D15342C0F8C6}" type="datetimeFigureOut">
              <a:rPr lang="en-US" smtClean="0"/>
              <a:t>4/22/2021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B7C3274-0A94-45DC-8767-DD028AD48C55}" type="slidenum">
              <a:rPr lang="en-US" smtClean="0"/>
              <a:t>‹#›</a:t>
            </a:fld>
            <a:endParaRPr lang="en-US"/>
          </a:p>
        </p:txBody>
      </p:sp>
    </p:spTree>
    <p:extLst>
      <p:ext uri="{BB962C8B-B14F-4D97-AF65-F5344CB8AC3E}">
        <p14:creationId xmlns:p14="http://schemas.microsoft.com/office/powerpoint/2010/main" val="1219753623"/>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 id="2147483778" r:id="rId12"/>
    <p:sldLayoutId id="2147483779" r:id="rId13"/>
    <p:sldLayoutId id="2147483780" r:id="rId14"/>
    <p:sldLayoutId id="2147483781" r:id="rId15"/>
    <p:sldLayoutId id="2147483782" r:id="rId16"/>
    <p:sldLayoutId id="2147483783"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6.jpg"/></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9.jpg"/></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57ABABA7-0420-4200-9B65-1C1967CE9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7A03E380-9CD1-4ABA-A763-9F9D252B890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2">
              <a:lumMod val="90000"/>
            </a:schemeClr>
          </a:solidFill>
        </p:grpSpPr>
        <p:sp>
          <p:nvSpPr>
            <p:cNvPr id="32" name="Freeform 11">
              <a:extLst>
                <a:ext uri="{FF2B5EF4-FFF2-40B4-BE49-F238E27FC236}">
                  <a16:creationId xmlns:a16="http://schemas.microsoft.com/office/drawing/2014/main" id="{66E01B84-4C2B-4DE5-90C8-9C4001A75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33" name="Freeform 12">
              <a:extLst>
                <a:ext uri="{FF2B5EF4-FFF2-40B4-BE49-F238E27FC236}">
                  <a16:creationId xmlns:a16="http://schemas.microsoft.com/office/drawing/2014/main" id="{64CE5A7A-D5C5-4FE5-860C-0B5748FDEE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34" name="Freeform 13">
              <a:extLst>
                <a:ext uri="{FF2B5EF4-FFF2-40B4-BE49-F238E27FC236}">
                  <a16:creationId xmlns:a16="http://schemas.microsoft.com/office/drawing/2014/main" id="{016A7D2A-6EEA-47B8-A763-7D82E41B3C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35" name="Freeform 14">
              <a:extLst>
                <a:ext uri="{FF2B5EF4-FFF2-40B4-BE49-F238E27FC236}">
                  <a16:creationId xmlns:a16="http://schemas.microsoft.com/office/drawing/2014/main" id="{E758F6E7-6DEC-48D0-ACB1-E5E26B13E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36" name="Freeform 15">
              <a:extLst>
                <a:ext uri="{FF2B5EF4-FFF2-40B4-BE49-F238E27FC236}">
                  <a16:creationId xmlns:a16="http://schemas.microsoft.com/office/drawing/2014/main" id="{B56657FF-C027-42E7-859B-902929B6FA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37" name="Freeform 16">
              <a:extLst>
                <a:ext uri="{FF2B5EF4-FFF2-40B4-BE49-F238E27FC236}">
                  <a16:creationId xmlns:a16="http://schemas.microsoft.com/office/drawing/2014/main" id="{79047F2A-5978-46C6-B3A2-54AAC2136B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8" name="Freeform 17">
              <a:extLst>
                <a:ext uri="{FF2B5EF4-FFF2-40B4-BE49-F238E27FC236}">
                  <a16:creationId xmlns:a16="http://schemas.microsoft.com/office/drawing/2014/main" id="{F3BE8FD1-0A72-4640-AC7A-2E057273F8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9" name="Freeform 18">
              <a:extLst>
                <a:ext uri="{FF2B5EF4-FFF2-40B4-BE49-F238E27FC236}">
                  <a16:creationId xmlns:a16="http://schemas.microsoft.com/office/drawing/2014/main" id="{752FC782-A372-4D11-B20D-958955E564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40" name="Freeform 19">
              <a:extLst>
                <a:ext uri="{FF2B5EF4-FFF2-40B4-BE49-F238E27FC236}">
                  <a16:creationId xmlns:a16="http://schemas.microsoft.com/office/drawing/2014/main" id="{AA00B2F1-BEE2-444A-8249-C8E3212CA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41" name="Freeform 20">
              <a:extLst>
                <a:ext uri="{FF2B5EF4-FFF2-40B4-BE49-F238E27FC236}">
                  <a16:creationId xmlns:a16="http://schemas.microsoft.com/office/drawing/2014/main" id="{E7F5747E-514B-4CF7-B6B0-DAD7149097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42" name="Freeform 21">
              <a:extLst>
                <a:ext uri="{FF2B5EF4-FFF2-40B4-BE49-F238E27FC236}">
                  <a16:creationId xmlns:a16="http://schemas.microsoft.com/office/drawing/2014/main" id="{931614BB-1593-40ED-8113-2BD1187055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43" name="Freeform 22">
              <a:extLst>
                <a:ext uri="{FF2B5EF4-FFF2-40B4-BE49-F238E27FC236}">
                  <a16:creationId xmlns:a16="http://schemas.microsoft.com/office/drawing/2014/main" id="{2691871F-F15C-4E19-BC9C-78E5748D74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45" name="Freeform 6">
            <a:extLst>
              <a:ext uri="{FF2B5EF4-FFF2-40B4-BE49-F238E27FC236}">
                <a16:creationId xmlns:a16="http://schemas.microsoft.com/office/drawing/2014/main" id="{8576F020-8157-45CE-B1D9-6FA47AFEB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1159566"/>
            <a:ext cx="7560245" cy="453886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p>
      <p:sp>
        <p:nvSpPr>
          <p:cNvPr id="2" name="Title 1"/>
          <p:cNvSpPr>
            <a:spLocks noGrp="1"/>
          </p:cNvSpPr>
          <p:nvPr>
            <p:ph type="ctrTitle"/>
          </p:nvPr>
        </p:nvSpPr>
        <p:spPr>
          <a:xfrm>
            <a:off x="987215" y="1318590"/>
            <a:ext cx="5102159" cy="4220820"/>
          </a:xfrm>
        </p:spPr>
        <p:txBody>
          <a:bodyPr anchor="ctr">
            <a:normAutofit/>
          </a:bodyPr>
          <a:lstStyle/>
          <a:p>
            <a:r>
              <a:rPr lang="en-US" dirty="0">
                <a:solidFill>
                  <a:srgbClr val="FFFFFF"/>
                </a:solidFill>
                <a:latin typeface="Comic Sans MS" panose="030F0702030302020204" pitchFamily="66" charset="0"/>
              </a:rPr>
              <a:t>Yearend FUN!!!</a:t>
            </a:r>
            <a:br>
              <a:rPr lang="en-US" dirty="0">
                <a:solidFill>
                  <a:srgbClr val="FFFFFF"/>
                </a:solidFill>
                <a:latin typeface="Comic Sans MS" panose="030F0702030302020204" pitchFamily="66" charset="0"/>
              </a:rPr>
            </a:br>
            <a:endParaRPr lang="en-US" dirty="0">
              <a:solidFill>
                <a:srgbClr val="FFFFFF"/>
              </a:solidFill>
              <a:latin typeface="Comic Sans MS" panose="030F0702030302020204" pitchFamily="66" charset="0"/>
            </a:endParaRPr>
          </a:p>
        </p:txBody>
      </p:sp>
      <p:sp>
        <p:nvSpPr>
          <p:cNvPr id="3" name="Subtitle 2"/>
          <p:cNvSpPr>
            <a:spLocks noGrp="1"/>
          </p:cNvSpPr>
          <p:nvPr>
            <p:ph type="subTitle" idx="1"/>
          </p:nvPr>
        </p:nvSpPr>
        <p:spPr>
          <a:xfrm>
            <a:off x="7999455" y="5523987"/>
            <a:ext cx="3675634" cy="986789"/>
          </a:xfrm>
          <a:effectLst>
            <a:outerShdw blurRad="50800" dist="38100" dir="13500000" algn="br" rotWithShape="0">
              <a:prstClr val="black">
                <a:alpha val="40000"/>
              </a:prstClr>
            </a:outerShdw>
          </a:effectLst>
        </p:spPr>
        <p:txBody>
          <a:bodyPr anchor="ctr">
            <a:normAutofit/>
          </a:bodyPr>
          <a:lstStyle/>
          <a:p>
            <a:r>
              <a:rPr lang="en-US" sz="2000" b="1" dirty="0">
                <a:solidFill>
                  <a:schemeClr val="accent1"/>
                </a:solidFill>
                <a:latin typeface="Comic Sans MS" panose="030F0702030302020204" pitchFamily="66" charset="0"/>
              </a:rPr>
              <a:t>With G &amp; W Finance</a:t>
            </a:r>
          </a:p>
        </p:txBody>
      </p:sp>
    </p:spTree>
    <p:extLst>
      <p:ext uri="{BB962C8B-B14F-4D97-AF65-F5344CB8AC3E}">
        <p14:creationId xmlns:p14="http://schemas.microsoft.com/office/powerpoint/2010/main" val="1109154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gs>
            <a:gs pos="35000">
              <a:schemeClr val="accent4">
                <a:lumMod val="0"/>
                <a:lumOff val="100000"/>
              </a:schemeClr>
            </a:gs>
            <a:gs pos="100000">
              <a:schemeClr val="accent4">
                <a:lumMod val="10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763516C8-F227-4B77-9AA7-61B9A0B782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113864" y="646148"/>
            <a:ext cx="4512965" cy="884072"/>
          </a:xfrm>
        </p:spPr>
        <p:txBody>
          <a:bodyPr anchor="b">
            <a:noAutofit/>
          </a:bodyPr>
          <a:lstStyle/>
          <a:p>
            <a:r>
              <a:rPr lang="en-US" b="1" dirty="0">
                <a:solidFill>
                  <a:schemeClr val="bg1"/>
                </a:solidFill>
                <a:latin typeface="Comic Sans MS" panose="030F0702030302020204" pitchFamily="66" charset="0"/>
              </a:rPr>
              <a:t>What is Bad Debt?</a:t>
            </a:r>
          </a:p>
        </p:txBody>
      </p:sp>
      <p:sp>
        <p:nvSpPr>
          <p:cNvPr id="42" name="Rectangle 41">
            <a:extLst>
              <a:ext uri="{FF2B5EF4-FFF2-40B4-BE49-F238E27FC236}">
                <a16:creationId xmlns:a16="http://schemas.microsoft.com/office/drawing/2014/main" id="{D91B420C-C4C8-44DF-96B2-FBD1014646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rgbClr val="765760"/>
          </a:solidFill>
          <a:ln>
            <a:noFill/>
          </a:ln>
          <a:effectLst/>
        </p:spPr>
        <p:style>
          <a:lnRef idx="1">
            <a:schemeClr val="accent1"/>
          </a:lnRef>
          <a:fillRef idx="3">
            <a:schemeClr val="accent1"/>
          </a:fillRef>
          <a:effectRef idx="2">
            <a:schemeClr val="accent1"/>
          </a:effectRef>
          <a:fontRef idx="minor">
            <a:schemeClr val="lt1"/>
          </a:fontRef>
        </p:style>
      </p:sp>
      <p:pic>
        <p:nvPicPr>
          <p:cNvPr id="24" name="Picture 4" descr="Image result for pictures of accounts receivable">
            <a:extLst>
              <a:ext uri="{FF2B5EF4-FFF2-40B4-BE49-F238E27FC236}">
                <a16:creationId xmlns:a16="http://schemas.microsoft.com/office/drawing/2014/main" id="{556E493D-7670-4E38-8B7D-17AB430A0046}"/>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tretch/>
        </p:blipFill>
        <p:spPr bwMode="auto">
          <a:xfrm rot="19989543">
            <a:off x="1014786" y="1527222"/>
            <a:ext cx="5436861" cy="4209360"/>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idx="1"/>
          </p:nvPr>
        </p:nvSpPr>
        <p:spPr>
          <a:xfrm>
            <a:off x="7837714" y="2369976"/>
            <a:ext cx="3004457" cy="3841876"/>
          </a:xfrm>
        </p:spPr>
        <p:txBody>
          <a:bodyPr>
            <a:normAutofit/>
          </a:bodyPr>
          <a:lstStyle/>
          <a:p>
            <a:pPr marL="0" indent="0">
              <a:buNone/>
            </a:pPr>
            <a:r>
              <a:rPr lang="en-US" sz="2000" b="1" dirty="0">
                <a:solidFill>
                  <a:schemeClr val="bg1"/>
                </a:solidFill>
                <a:latin typeface="Comic Sans MS" panose="030F0702030302020204" pitchFamily="66" charset="0"/>
              </a:rPr>
              <a:t>Bad Debt is money owed for sales or services rendered in FY2020 that </a:t>
            </a:r>
            <a:r>
              <a:rPr lang="en-US" sz="2000" b="1" dirty="0">
                <a:solidFill>
                  <a:srgbClr val="FF0000"/>
                </a:solidFill>
                <a:latin typeface="Comic Sans MS" panose="030F0702030302020204" pitchFamily="66" charset="0"/>
              </a:rPr>
              <a:t>HAS NOT</a:t>
            </a:r>
            <a:r>
              <a:rPr lang="en-US" sz="2000" b="1" dirty="0">
                <a:solidFill>
                  <a:schemeClr val="tx1"/>
                </a:solidFill>
                <a:latin typeface="Comic Sans MS" panose="030F0702030302020204" pitchFamily="66" charset="0"/>
              </a:rPr>
              <a:t> </a:t>
            </a:r>
            <a:r>
              <a:rPr lang="en-US" sz="2000" b="1" dirty="0">
                <a:solidFill>
                  <a:schemeClr val="bg1"/>
                </a:solidFill>
                <a:latin typeface="Comic Sans MS" panose="030F0702030302020204" pitchFamily="66" charset="0"/>
              </a:rPr>
              <a:t>been collected by June 30, 2021 and was recorded as accounts receivable in FY2020.</a:t>
            </a:r>
          </a:p>
        </p:txBody>
      </p:sp>
    </p:spTree>
    <p:extLst>
      <p:ext uri="{BB962C8B-B14F-4D97-AF65-F5344CB8AC3E}">
        <p14:creationId xmlns:p14="http://schemas.microsoft.com/office/powerpoint/2010/main" val="198194123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71000">
              <a:schemeClr val="accent1">
                <a:lumMod val="0"/>
                <a:lumOff val="100000"/>
              </a:schemeClr>
            </a:gs>
            <a:gs pos="100000">
              <a:schemeClr val="accent1">
                <a:lumMod val="100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634726E0-585A-43DA-A9DB-8DDEAB97A4AB}"/>
              </a:ext>
            </a:extLst>
          </p:cNvPr>
          <p:cNvGraphicFramePr>
            <a:graphicFrameLocks noGrp="1"/>
          </p:cNvGraphicFramePr>
          <p:nvPr>
            <p:ph idx="1"/>
            <p:extLst>
              <p:ext uri="{D42A27DB-BD31-4B8C-83A1-F6EECF244321}">
                <p14:modId xmlns:p14="http://schemas.microsoft.com/office/powerpoint/2010/main" val="711162473"/>
              </p:ext>
            </p:extLst>
          </p:nvPr>
        </p:nvGraphicFramePr>
        <p:xfrm>
          <a:off x="1208015" y="3110219"/>
          <a:ext cx="10352013" cy="2527182"/>
        </p:xfrm>
        <a:graphic>
          <a:graphicData uri="http://schemas.openxmlformats.org/drawingml/2006/table">
            <a:tbl>
              <a:tblPr firstRow="1" firstCol="1" bandRow="1">
                <a:tableStyleId>{5C22544A-7EE6-4342-B048-85BDC9FD1C3A}</a:tableStyleId>
              </a:tblPr>
              <a:tblGrid>
                <a:gridCol w="1996708">
                  <a:extLst>
                    <a:ext uri="{9D8B030D-6E8A-4147-A177-3AD203B41FA5}">
                      <a16:colId xmlns:a16="http://schemas.microsoft.com/office/drawing/2014/main" val="2797096595"/>
                    </a:ext>
                  </a:extLst>
                </a:gridCol>
                <a:gridCol w="924168">
                  <a:extLst>
                    <a:ext uri="{9D8B030D-6E8A-4147-A177-3AD203B41FA5}">
                      <a16:colId xmlns:a16="http://schemas.microsoft.com/office/drawing/2014/main" val="2361419357"/>
                    </a:ext>
                  </a:extLst>
                </a:gridCol>
                <a:gridCol w="849456">
                  <a:extLst>
                    <a:ext uri="{9D8B030D-6E8A-4147-A177-3AD203B41FA5}">
                      <a16:colId xmlns:a16="http://schemas.microsoft.com/office/drawing/2014/main" val="3379521510"/>
                    </a:ext>
                  </a:extLst>
                </a:gridCol>
                <a:gridCol w="3133807">
                  <a:extLst>
                    <a:ext uri="{9D8B030D-6E8A-4147-A177-3AD203B41FA5}">
                      <a16:colId xmlns:a16="http://schemas.microsoft.com/office/drawing/2014/main" val="2751559986"/>
                    </a:ext>
                  </a:extLst>
                </a:gridCol>
                <a:gridCol w="1054037">
                  <a:extLst>
                    <a:ext uri="{9D8B030D-6E8A-4147-A177-3AD203B41FA5}">
                      <a16:colId xmlns:a16="http://schemas.microsoft.com/office/drawing/2014/main" val="88601386"/>
                    </a:ext>
                  </a:extLst>
                </a:gridCol>
                <a:gridCol w="1149042">
                  <a:extLst>
                    <a:ext uri="{9D8B030D-6E8A-4147-A177-3AD203B41FA5}">
                      <a16:colId xmlns:a16="http://schemas.microsoft.com/office/drawing/2014/main" val="2798377048"/>
                    </a:ext>
                  </a:extLst>
                </a:gridCol>
                <a:gridCol w="1244795">
                  <a:extLst>
                    <a:ext uri="{9D8B030D-6E8A-4147-A177-3AD203B41FA5}">
                      <a16:colId xmlns:a16="http://schemas.microsoft.com/office/drawing/2014/main" val="590419826"/>
                    </a:ext>
                  </a:extLst>
                </a:gridCol>
              </a:tblGrid>
              <a:tr h="566627">
                <a:tc>
                  <a:txBody>
                    <a:bodyPr/>
                    <a:lstStyle/>
                    <a:p>
                      <a:pPr marL="0" marR="0" algn="ctr" defTabSz="457200" rtl="0" eaLnBrk="1" latinLnBrk="0" hangingPunct="1">
                        <a:lnSpc>
                          <a:spcPct val="107000"/>
                        </a:lnSpc>
                        <a:spcBef>
                          <a:spcPts val="0"/>
                        </a:spcBef>
                        <a:spcAft>
                          <a:spcPts val="0"/>
                        </a:spcAft>
                      </a:pPr>
                      <a:r>
                        <a:rPr lang="en-US" sz="1600" b="1" kern="1200" dirty="0">
                          <a:solidFill>
                            <a:schemeClr val="lt1"/>
                          </a:solidFill>
                          <a:effectLst/>
                          <a:latin typeface="Comic Sans MS" panose="030F0702030302020204" pitchFamily="66" charset="0"/>
                          <a:ea typeface="+mn-ea"/>
                          <a:cs typeface="+mn-cs"/>
                        </a:rPr>
                        <a:t>Index</a:t>
                      </a:r>
                    </a:p>
                  </a:txBody>
                  <a:tcPr marL="66450" marR="66450" marT="0" marB="0" anchor="b"/>
                </a:tc>
                <a:tc>
                  <a:txBody>
                    <a:bodyPr/>
                    <a:lstStyle/>
                    <a:p>
                      <a:pPr marL="0" marR="0" algn="ctr" defTabSz="457200" rtl="0" eaLnBrk="1" latinLnBrk="0" hangingPunct="1">
                        <a:lnSpc>
                          <a:spcPct val="107000"/>
                        </a:lnSpc>
                        <a:spcBef>
                          <a:spcPts val="0"/>
                        </a:spcBef>
                        <a:spcAft>
                          <a:spcPts val="0"/>
                        </a:spcAft>
                      </a:pPr>
                      <a:r>
                        <a:rPr lang="en-US" sz="1600" b="1" kern="1200" dirty="0">
                          <a:solidFill>
                            <a:schemeClr val="lt1"/>
                          </a:solidFill>
                          <a:effectLst/>
                          <a:latin typeface="Comic Sans MS" panose="030F0702030302020204" pitchFamily="66" charset="0"/>
                          <a:ea typeface="+mn-ea"/>
                          <a:cs typeface="+mn-cs"/>
                        </a:rPr>
                        <a:t>Index Title</a:t>
                      </a:r>
                    </a:p>
                  </a:txBody>
                  <a:tcPr marL="66450" marR="66450" marT="0" marB="0" anchor="b"/>
                </a:tc>
                <a:tc>
                  <a:txBody>
                    <a:bodyPr/>
                    <a:lstStyle/>
                    <a:p>
                      <a:pPr marL="0" marR="0" algn="ctr" defTabSz="457200" rtl="0" eaLnBrk="1" latinLnBrk="0" hangingPunct="1">
                        <a:lnSpc>
                          <a:spcPct val="107000"/>
                        </a:lnSpc>
                        <a:spcBef>
                          <a:spcPts val="0"/>
                        </a:spcBef>
                        <a:spcAft>
                          <a:spcPts val="0"/>
                        </a:spcAft>
                      </a:pPr>
                      <a:r>
                        <a:rPr lang="en-US" sz="1600" b="1" kern="1200" dirty="0">
                          <a:solidFill>
                            <a:schemeClr val="lt1"/>
                          </a:solidFill>
                          <a:effectLst/>
                          <a:latin typeface="Comic Sans MS" panose="030F0702030302020204" pitchFamily="66" charset="0"/>
                          <a:ea typeface="+mn-ea"/>
                          <a:cs typeface="+mn-cs"/>
                        </a:rPr>
                        <a:t>Fund</a:t>
                      </a:r>
                    </a:p>
                  </a:txBody>
                  <a:tcPr marL="66450" marR="66450" marT="0" marB="0" anchor="b"/>
                </a:tc>
                <a:tc>
                  <a:txBody>
                    <a:bodyPr/>
                    <a:lstStyle/>
                    <a:p>
                      <a:pPr marL="0" marR="0" lvl="0" indent="0" algn="ctr" defTabSz="457200" rtl="0" eaLnBrk="1" fontAlgn="auto" latinLnBrk="0" hangingPunct="1">
                        <a:lnSpc>
                          <a:spcPct val="107000"/>
                        </a:lnSpc>
                        <a:spcBef>
                          <a:spcPts val="0"/>
                        </a:spcBef>
                        <a:spcAft>
                          <a:spcPts val="0"/>
                        </a:spcAft>
                        <a:buClrTx/>
                        <a:buSzTx/>
                        <a:buFontTx/>
                        <a:buNone/>
                        <a:tabLst/>
                        <a:defRPr/>
                      </a:pPr>
                      <a:r>
                        <a:rPr lang="en-US" sz="1600" b="1" kern="1200" dirty="0">
                          <a:solidFill>
                            <a:schemeClr val="lt1"/>
                          </a:solidFill>
                          <a:effectLst/>
                          <a:latin typeface="Comic Sans MS" panose="030F0702030302020204" pitchFamily="66" charset="0"/>
                          <a:ea typeface="+mn-ea"/>
                          <a:cs typeface="+mn-cs"/>
                        </a:rPr>
                        <a:t>Vendor Name</a:t>
                      </a:r>
                    </a:p>
                  </a:txBody>
                  <a:tcPr marL="66450" marR="66450" marT="0" marB="0" anchor="b"/>
                </a:tc>
                <a:tc>
                  <a:txBody>
                    <a:bodyPr/>
                    <a:lstStyle/>
                    <a:p>
                      <a:pPr marL="0" marR="0" lvl="0" indent="0" algn="ctr" defTabSz="457200" rtl="0" eaLnBrk="1" fontAlgn="auto" latinLnBrk="0" hangingPunct="1">
                        <a:lnSpc>
                          <a:spcPct val="107000"/>
                        </a:lnSpc>
                        <a:spcBef>
                          <a:spcPts val="0"/>
                        </a:spcBef>
                        <a:spcAft>
                          <a:spcPts val="0"/>
                        </a:spcAft>
                        <a:buClrTx/>
                        <a:buSzTx/>
                        <a:buFontTx/>
                        <a:buNone/>
                        <a:tabLst/>
                        <a:defRPr/>
                      </a:pPr>
                      <a:r>
                        <a:rPr lang="en-US" sz="1600" b="1" kern="1200" dirty="0">
                          <a:solidFill>
                            <a:schemeClr val="lt1"/>
                          </a:solidFill>
                          <a:effectLst/>
                          <a:latin typeface="Comic Sans MS" panose="030F0702030302020204" pitchFamily="66" charset="0"/>
                          <a:ea typeface="+mn-ea"/>
                          <a:cs typeface="+mn-cs"/>
                        </a:rPr>
                        <a:t>Date of Service</a:t>
                      </a:r>
                    </a:p>
                  </a:txBody>
                  <a:tcPr marL="66450" marR="66450" marT="0" marB="0" anchor="b"/>
                </a:tc>
                <a:tc>
                  <a:txBody>
                    <a:bodyPr/>
                    <a:lstStyle/>
                    <a:p>
                      <a:pPr marL="0" marR="0" lvl="0" indent="0" algn="ctr" defTabSz="457200" rtl="0" eaLnBrk="1" fontAlgn="auto" latinLnBrk="0" hangingPunct="1">
                        <a:lnSpc>
                          <a:spcPct val="107000"/>
                        </a:lnSpc>
                        <a:spcBef>
                          <a:spcPts val="0"/>
                        </a:spcBef>
                        <a:spcAft>
                          <a:spcPts val="0"/>
                        </a:spcAft>
                        <a:buClrTx/>
                        <a:buSzTx/>
                        <a:buFontTx/>
                        <a:buNone/>
                        <a:tabLst/>
                        <a:defRPr/>
                      </a:pPr>
                      <a:r>
                        <a:rPr lang="en-US" sz="1600" b="1" kern="1200" dirty="0">
                          <a:solidFill>
                            <a:schemeClr val="lt1"/>
                          </a:solidFill>
                          <a:effectLst/>
                          <a:latin typeface="Comic Sans MS" panose="030F0702030302020204" pitchFamily="66" charset="0"/>
                          <a:ea typeface="+mn-ea"/>
                          <a:cs typeface="+mn-cs"/>
                        </a:rPr>
                        <a:t>Amount</a:t>
                      </a:r>
                    </a:p>
                  </a:txBody>
                  <a:tcPr marL="66450" marR="66450" marT="0" marB="0" anchor="b"/>
                </a:tc>
                <a:tc>
                  <a:txBody>
                    <a:bodyPr/>
                    <a:lstStyle/>
                    <a:p>
                      <a:pPr marL="0" marR="0" algn="ctr" defTabSz="457200" rtl="0" eaLnBrk="1" latinLnBrk="0" hangingPunct="1">
                        <a:lnSpc>
                          <a:spcPct val="107000"/>
                        </a:lnSpc>
                        <a:spcBef>
                          <a:spcPts val="0"/>
                        </a:spcBef>
                        <a:spcAft>
                          <a:spcPts val="0"/>
                        </a:spcAft>
                      </a:pPr>
                      <a:r>
                        <a:rPr lang="en-US" sz="1600" b="1" kern="1200" dirty="0">
                          <a:solidFill>
                            <a:schemeClr val="lt1"/>
                          </a:solidFill>
                          <a:effectLst/>
                          <a:latin typeface="Comic Sans MS" panose="030F0702030302020204" pitchFamily="66" charset="0"/>
                          <a:ea typeface="+mn-ea"/>
                          <a:cs typeface="+mn-cs"/>
                        </a:rPr>
                        <a:t>Invoice Number</a:t>
                      </a:r>
                    </a:p>
                  </a:txBody>
                  <a:tcPr marL="66450" marR="66450" marT="0" marB="0" anchor="b"/>
                </a:tc>
                <a:extLst>
                  <a:ext uri="{0D108BD9-81ED-4DB2-BD59-A6C34878D82A}">
                    <a16:rowId xmlns:a16="http://schemas.microsoft.com/office/drawing/2014/main" val="1356515427"/>
                  </a:ext>
                </a:extLst>
              </a:tr>
              <a:tr h="423551">
                <a:tc>
                  <a:txBody>
                    <a:bodyPr/>
                    <a:lstStyle/>
                    <a:p>
                      <a:pPr marL="0" marR="0" algn="l" defTabSz="457200" rtl="0" eaLnBrk="1" latinLnBrk="0" hangingPunct="1">
                        <a:lnSpc>
                          <a:spcPct val="107000"/>
                        </a:lnSpc>
                        <a:spcBef>
                          <a:spcPts val="0"/>
                        </a:spcBef>
                        <a:spcAft>
                          <a:spcPts val="0"/>
                        </a:spcAft>
                      </a:pPr>
                      <a:r>
                        <a:rPr lang="en-US" sz="1100" kern="1200" dirty="0">
                          <a:solidFill>
                            <a:schemeClr val="dk1"/>
                          </a:solidFill>
                          <a:effectLst/>
                          <a:latin typeface="+mn-lt"/>
                          <a:ea typeface="+mn-ea"/>
                          <a:cs typeface="+mn-cs"/>
                        </a:rPr>
                        <a:t> </a:t>
                      </a:r>
                    </a:p>
                  </a:txBody>
                  <a:tcPr marL="66450" marR="6645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extLst>
                  <a:ext uri="{0D108BD9-81ED-4DB2-BD59-A6C34878D82A}">
                    <a16:rowId xmlns:a16="http://schemas.microsoft.com/office/drawing/2014/main" val="1966582731"/>
                  </a:ext>
                </a:extLst>
              </a:tr>
              <a:tr h="384251">
                <a:tc>
                  <a:txBody>
                    <a:bodyPr/>
                    <a:lstStyle/>
                    <a:p>
                      <a:pPr marL="0" marR="0" algn="l" defTabSz="457200" rtl="0" eaLnBrk="1" latinLnBrk="0" hangingPunct="1">
                        <a:lnSpc>
                          <a:spcPct val="107000"/>
                        </a:lnSpc>
                        <a:spcBef>
                          <a:spcPts val="0"/>
                        </a:spcBef>
                        <a:spcAft>
                          <a:spcPts val="0"/>
                        </a:spcAft>
                      </a:pPr>
                      <a:r>
                        <a:rPr lang="en-US" sz="1100" kern="1200" dirty="0">
                          <a:solidFill>
                            <a:schemeClr val="dk1"/>
                          </a:solidFill>
                          <a:effectLst/>
                          <a:latin typeface="+mn-lt"/>
                          <a:ea typeface="+mn-ea"/>
                          <a:cs typeface="+mn-cs"/>
                        </a:rPr>
                        <a:t> </a:t>
                      </a:r>
                    </a:p>
                  </a:txBody>
                  <a:tcPr marL="66450" marR="6645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extLst>
                  <a:ext uri="{0D108BD9-81ED-4DB2-BD59-A6C34878D82A}">
                    <a16:rowId xmlns:a16="http://schemas.microsoft.com/office/drawing/2014/main" val="4108099274"/>
                  </a:ext>
                </a:extLst>
              </a:tr>
              <a:tr h="384251">
                <a:tc>
                  <a:txBody>
                    <a:bodyPr/>
                    <a:lstStyle/>
                    <a:p>
                      <a:pPr marL="0" marR="0" algn="l" defTabSz="457200" rtl="0" eaLnBrk="1" latinLnBrk="0" hangingPunct="1">
                        <a:lnSpc>
                          <a:spcPct val="107000"/>
                        </a:lnSpc>
                        <a:spcBef>
                          <a:spcPts val="0"/>
                        </a:spcBef>
                        <a:spcAft>
                          <a:spcPts val="0"/>
                        </a:spcAft>
                      </a:pPr>
                      <a:r>
                        <a:rPr lang="en-US" sz="1100" kern="1200" dirty="0">
                          <a:solidFill>
                            <a:schemeClr val="dk1"/>
                          </a:solidFill>
                          <a:effectLst/>
                          <a:latin typeface="+mn-lt"/>
                          <a:ea typeface="+mn-ea"/>
                          <a:cs typeface="+mn-cs"/>
                        </a:rPr>
                        <a:t> </a:t>
                      </a:r>
                    </a:p>
                  </a:txBody>
                  <a:tcPr marL="66450" marR="6645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extLst>
                  <a:ext uri="{0D108BD9-81ED-4DB2-BD59-A6C34878D82A}">
                    <a16:rowId xmlns:a16="http://schemas.microsoft.com/office/drawing/2014/main" val="3685225409"/>
                  </a:ext>
                </a:extLst>
              </a:tr>
              <a:tr h="384251">
                <a:tc>
                  <a:txBody>
                    <a:bodyPr/>
                    <a:lstStyle/>
                    <a:p>
                      <a:pPr marL="0" marR="0" algn="l" defTabSz="457200" rtl="0" eaLnBrk="1" latinLnBrk="0" hangingPunct="1">
                        <a:lnSpc>
                          <a:spcPct val="107000"/>
                        </a:lnSpc>
                        <a:spcBef>
                          <a:spcPts val="0"/>
                        </a:spcBef>
                        <a:spcAft>
                          <a:spcPts val="0"/>
                        </a:spcAft>
                      </a:pPr>
                      <a:r>
                        <a:rPr lang="en-US" sz="1100" kern="1200" dirty="0">
                          <a:solidFill>
                            <a:schemeClr val="dk1"/>
                          </a:solidFill>
                          <a:effectLst/>
                          <a:latin typeface="+mn-lt"/>
                          <a:ea typeface="+mn-ea"/>
                          <a:cs typeface="+mn-cs"/>
                        </a:rPr>
                        <a:t> </a:t>
                      </a:r>
                    </a:p>
                  </a:txBody>
                  <a:tcPr marL="66450" marR="6645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extLst>
                  <a:ext uri="{0D108BD9-81ED-4DB2-BD59-A6C34878D82A}">
                    <a16:rowId xmlns:a16="http://schemas.microsoft.com/office/drawing/2014/main" val="2668500712"/>
                  </a:ext>
                </a:extLst>
              </a:tr>
              <a:tr h="384251">
                <a:tc>
                  <a:txBody>
                    <a:bodyPr/>
                    <a:lstStyle/>
                    <a:p>
                      <a:pPr marL="0" marR="0" algn="l" defTabSz="457200" rtl="0" eaLnBrk="1" latinLnBrk="0" hangingPunct="1">
                        <a:lnSpc>
                          <a:spcPct val="107000"/>
                        </a:lnSpc>
                        <a:spcBef>
                          <a:spcPts val="0"/>
                        </a:spcBef>
                        <a:spcAft>
                          <a:spcPts val="0"/>
                        </a:spcAft>
                      </a:pPr>
                      <a:r>
                        <a:rPr lang="en-US" sz="1100" kern="1200" dirty="0">
                          <a:solidFill>
                            <a:schemeClr val="dk1"/>
                          </a:solidFill>
                          <a:effectLst/>
                          <a:latin typeface="+mn-lt"/>
                          <a:ea typeface="+mn-ea"/>
                          <a:cs typeface="+mn-cs"/>
                        </a:rPr>
                        <a:t> </a:t>
                      </a:r>
                    </a:p>
                  </a:txBody>
                  <a:tcPr marL="66450" marR="6645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extLst>
                  <a:ext uri="{0D108BD9-81ED-4DB2-BD59-A6C34878D82A}">
                    <a16:rowId xmlns:a16="http://schemas.microsoft.com/office/drawing/2014/main" val="1134901676"/>
                  </a:ext>
                </a:extLst>
              </a:tr>
            </a:tbl>
          </a:graphicData>
        </a:graphic>
      </p:graphicFrame>
      <p:sp>
        <p:nvSpPr>
          <p:cNvPr id="7" name="Rectangle 1">
            <a:extLst>
              <a:ext uri="{FF2B5EF4-FFF2-40B4-BE49-F238E27FC236}">
                <a16:creationId xmlns:a16="http://schemas.microsoft.com/office/drawing/2014/main" id="{02D6318F-474D-4102-B0D3-7927F28E3914}"/>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TextBox 7">
            <a:extLst>
              <a:ext uri="{FF2B5EF4-FFF2-40B4-BE49-F238E27FC236}">
                <a16:creationId xmlns:a16="http://schemas.microsoft.com/office/drawing/2014/main" id="{5C537650-21E0-4D14-8C5F-68E4D25EC998}"/>
              </a:ext>
            </a:extLst>
          </p:cNvPr>
          <p:cNvSpPr txBox="1"/>
          <p:nvPr/>
        </p:nvSpPr>
        <p:spPr>
          <a:xfrm>
            <a:off x="2194931" y="457200"/>
            <a:ext cx="6907124" cy="1938992"/>
          </a:xfrm>
          <a:prstGeom prst="rect">
            <a:avLst/>
          </a:prstGeom>
          <a:noFill/>
        </p:spPr>
        <p:txBody>
          <a:bodyPr wrap="square" rtlCol="0">
            <a:spAutoFit/>
          </a:bodyPr>
          <a:lstStyle/>
          <a:p>
            <a:pPr algn="ctr" defTabSz="457200">
              <a:spcBef>
                <a:spcPct val="0"/>
              </a:spcBef>
            </a:pPr>
            <a:r>
              <a:rPr lang="en-US" sz="6000" dirty="0">
                <a:solidFill>
                  <a:schemeClr val="tx1">
                    <a:lumMod val="85000"/>
                    <a:lumOff val="15000"/>
                  </a:schemeClr>
                </a:solidFill>
                <a:latin typeface="Comic Sans MS" panose="030F0702030302020204" pitchFamily="66" charset="0"/>
                <a:ea typeface="+mj-ea"/>
                <a:cs typeface="+mj-cs"/>
              </a:rPr>
              <a:t>Detailed List of Bad Debt</a:t>
            </a:r>
          </a:p>
        </p:txBody>
      </p:sp>
    </p:spTree>
    <p:extLst>
      <p:ext uri="{BB962C8B-B14F-4D97-AF65-F5344CB8AC3E}">
        <p14:creationId xmlns:p14="http://schemas.microsoft.com/office/powerpoint/2010/main" val="3418697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46000">
              <a:schemeClr val="bg2">
                <a:tint val="90000"/>
                <a:satMod val="92000"/>
                <a:lumMod val="120000"/>
              </a:schemeClr>
            </a:gs>
            <a:gs pos="68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023D1B3-FC27-4ADE-8658-9E87A3A2C7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64821" y="1413824"/>
            <a:ext cx="5523836" cy="2950844"/>
          </a:xfrm>
          <a:prstGeom prst="rect">
            <a:avLst/>
          </a:prstGeom>
        </p:spPr>
      </p:pic>
      <p:cxnSp>
        <p:nvCxnSpPr>
          <p:cNvPr id="8" name="Straight Connector 7">
            <a:extLst>
              <a:ext uri="{FF2B5EF4-FFF2-40B4-BE49-F238E27FC236}">
                <a16:creationId xmlns:a16="http://schemas.microsoft.com/office/drawing/2014/main" id="{0BFF6FBE-D35E-41E0-BA9A-D2EC87B100DF}"/>
              </a:ext>
            </a:extLst>
          </p:cNvPr>
          <p:cNvCxnSpPr>
            <a:cxnSpLocks/>
          </p:cNvCxnSpPr>
          <p:nvPr/>
        </p:nvCxnSpPr>
        <p:spPr>
          <a:xfrm>
            <a:off x="4817333" y="1461898"/>
            <a:ext cx="5423947" cy="2835782"/>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F275F081-4E26-4645-84B5-0451CEE4B082}"/>
              </a:ext>
            </a:extLst>
          </p:cNvPr>
          <p:cNvSpPr txBox="1"/>
          <p:nvPr/>
        </p:nvSpPr>
        <p:spPr>
          <a:xfrm>
            <a:off x="2216426" y="445053"/>
            <a:ext cx="9707217" cy="707886"/>
          </a:xfrm>
          <a:prstGeom prst="rect">
            <a:avLst/>
          </a:prstGeom>
          <a:noFill/>
        </p:spPr>
        <p:txBody>
          <a:bodyPr wrap="square" rtlCol="0">
            <a:spAutoFit/>
          </a:bodyPr>
          <a:lstStyle/>
          <a:p>
            <a:r>
              <a:rPr lang="en-US" sz="4000" dirty="0">
                <a:solidFill>
                  <a:schemeClr val="accent6">
                    <a:lumMod val="50000"/>
                  </a:schemeClr>
                </a:solidFill>
                <a:latin typeface="Comic Sans MS" panose="030F0702030302020204" pitchFamily="66" charset="0"/>
              </a:rPr>
              <a:t>June 30 5:00 p.m. to July 1 8:00 a.m.</a:t>
            </a:r>
          </a:p>
        </p:txBody>
      </p:sp>
      <p:pic>
        <p:nvPicPr>
          <p:cNvPr id="30" name="Picture 29">
            <a:extLst>
              <a:ext uri="{FF2B5EF4-FFF2-40B4-BE49-F238E27FC236}">
                <a16:creationId xmlns:a16="http://schemas.microsoft.com/office/drawing/2014/main" id="{A46DAD7E-8755-4EE0-BBD0-A4A3795824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36677" y="4625553"/>
            <a:ext cx="4040049" cy="1645476"/>
          </a:xfrm>
          <a:prstGeom prst="rect">
            <a:avLst/>
          </a:prstGeom>
        </p:spPr>
      </p:pic>
      <p:cxnSp>
        <p:nvCxnSpPr>
          <p:cNvPr id="31" name="Straight Connector 30">
            <a:extLst>
              <a:ext uri="{FF2B5EF4-FFF2-40B4-BE49-F238E27FC236}">
                <a16:creationId xmlns:a16="http://schemas.microsoft.com/office/drawing/2014/main" id="{7D15128A-7756-44B4-9F97-135259AE0189}"/>
              </a:ext>
            </a:extLst>
          </p:cNvPr>
          <p:cNvCxnSpPr>
            <a:cxnSpLocks/>
          </p:cNvCxnSpPr>
          <p:nvPr/>
        </p:nvCxnSpPr>
        <p:spPr>
          <a:xfrm flipV="1">
            <a:off x="4817333" y="1461898"/>
            <a:ext cx="5423947" cy="2830659"/>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59F1F203-864D-471D-A65C-D174D514532D}"/>
              </a:ext>
            </a:extLst>
          </p:cNvPr>
          <p:cNvCxnSpPr>
            <a:cxnSpLocks/>
          </p:cNvCxnSpPr>
          <p:nvPr/>
        </p:nvCxnSpPr>
        <p:spPr>
          <a:xfrm>
            <a:off x="1910870" y="4685278"/>
            <a:ext cx="3891661" cy="1517795"/>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7EEDFDF-1B58-4296-8187-AB598B3C86F2}"/>
              </a:ext>
            </a:extLst>
          </p:cNvPr>
          <p:cNvCxnSpPr>
            <a:cxnSpLocks/>
          </p:cNvCxnSpPr>
          <p:nvPr/>
        </p:nvCxnSpPr>
        <p:spPr>
          <a:xfrm flipV="1">
            <a:off x="1910869" y="4685279"/>
            <a:ext cx="3891661" cy="1517794"/>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748722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420B41F-3EF8-4708-B392-48C0EB662325}"/>
              </a:ext>
            </a:extLst>
          </p:cNvPr>
          <p:cNvSpPr>
            <a:spLocks noGrp="1"/>
          </p:cNvSpPr>
          <p:nvPr>
            <p:ph sz="quarter" idx="10"/>
          </p:nvPr>
        </p:nvSpPr>
        <p:spPr>
          <a:xfrm>
            <a:off x="117927" y="1895460"/>
            <a:ext cx="4847208" cy="3617573"/>
          </a:xfrm>
        </p:spPr>
        <p:txBody>
          <a:bodyPr>
            <a:normAutofit/>
          </a:bodyPr>
          <a:lstStyle/>
          <a:p>
            <a:pPr marL="0" indent="0">
              <a:buNone/>
            </a:pPr>
            <a:r>
              <a:rPr lang="en-US" dirty="0"/>
              <a:t>Definition:</a:t>
            </a:r>
          </a:p>
          <a:p>
            <a:r>
              <a:rPr lang="en-US" dirty="0"/>
              <a:t>A contract that conveys control of the right to use hardware, software, or a combination of both, including IT infrastructure, as specified in the contract for a period of time in and exchange or exchange-like transaction.</a:t>
            </a:r>
          </a:p>
        </p:txBody>
      </p:sp>
      <p:sp>
        <p:nvSpPr>
          <p:cNvPr id="5" name="TextBox 4">
            <a:extLst>
              <a:ext uri="{FF2B5EF4-FFF2-40B4-BE49-F238E27FC236}">
                <a16:creationId xmlns:a16="http://schemas.microsoft.com/office/drawing/2014/main" id="{8D37ACF4-D83A-4C24-8D75-530201563FAA}"/>
              </a:ext>
            </a:extLst>
          </p:cNvPr>
          <p:cNvSpPr txBox="1"/>
          <p:nvPr/>
        </p:nvSpPr>
        <p:spPr>
          <a:xfrm>
            <a:off x="1169074" y="256800"/>
            <a:ext cx="9853851" cy="1354217"/>
          </a:xfrm>
          <a:prstGeom prst="rect">
            <a:avLst/>
          </a:prstGeom>
          <a:noFill/>
        </p:spPr>
        <p:txBody>
          <a:bodyPr wrap="none" rtlCol="0">
            <a:spAutoFit/>
          </a:bodyPr>
          <a:lstStyle/>
          <a:p>
            <a:pPr algn="ctr"/>
            <a:r>
              <a:rPr lang="en-US" sz="3200" dirty="0"/>
              <a:t>Subscription Based Information Technology Arrangements</a:t>
            </a:r>
          </a:p>
          <a:p>
            <a:pPr algn="ctr"/>
            <a:r>
              <a:rPr lang="en-US" sz="3200" dirty="0"/>
              <a:t> (SBITA)</a:t>
            </a:r>
          </a:p>
          <a:p>
            <a:endParaRPr lang="en-US" dirty="0"/>
          </a:p>
        </p:txBody>
      </p:sp>
      <p:pic>
        <p:nvPicPr>
          <p:cNvPr id="3" name="Picture 2">
            <a:extLst>
              <a:ext uri="{FF2B5EF4-FFF2-40B4-BE49-F238E27FC236}">
                <a16:creationId xmlns:a16="http://schemas.microsoft.com/office/drawing/2014/main" id="{F2912671-F045-41EB-843D-6D7EE62889C8}"/>
              </a:ext>
            </a:extLst>
          </p:cNvPr>
          <p:cNvPicPr>
            <a:picLocks noChangeAspect="1"/>
          </p:cNvPicPr>
          <p:nvPr/>
        </p:nvPicPr>
        <p:blipFill>
          <a:blip r:embed="rId3"/>
          <a:stretch>
            <a:fillRect/>
          </a:stretch>
        </p:blipFill>
        <p:spPr>
          <a:xfrm>
            <a:off x="4965135" y="1764322"/>
            <a:ext cx="6945297" cy="4950021"/>
          </a:xfrm>
          <a:prstGeom prst="rect">
            <a:avLst/>
          </a:prstGeom>
        </p:spPr>
      </p:pic>
    </p:spTree>
    <p:extLst>
      <p:ext uri="{BB962C8B-B14F-4D97-AF65-F5344CB8AC3E}">
        <p14:creationId xmlns:p14="http://schemas.microsoft.com/office/powerpoint/2010/main" val="19677032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2000">
              <a:schemeClr val="accent2">
                <a:lumMod val="60000"/>
                <a:lumOff val="40000"/>
              </a:schemeClr>
            </a:gs>
            <a:gs pos="69000">
              <a:schemeClr val="accent5">
                <a:lumMod val="60000"/>
                <a:lumOff val="40000"/>
              </a:schemeClr>
            </a:gs>
          </a:gsLst>
          <a:path path="circle">
            <a:fillToRect l="50000" t="50000" r="100000" b="100000"/>
          </a:path>
        </a:gra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7291975-1A94-4F45-A892-EDA61E0173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10224" y="846108"/>
            <a:ext cx="2619375" cy="1743075"/>
          </a:xfrm>
          <a:prstGeom prst="rect">
            <a:avLst/>
          </a:prstGeom>
        </p:spPr>
      </p:pic>
      <p:pic>
        <p:nvPicPr>
          <p:cNvPr id="9" name="Picture 8">
            <a:extLst>
              <a:ext uri="{FF2B5EF4-FFF2-40B4-BE49-F238E27FC236}">
                <a16:creationId xmlns:a16="http://schemas.microsoft.com/office/drawing/2014/main" id="{9FCB1FE8-E48B-44CC-BDEC-30906AD57B2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51428" y="3371170"/>
            <a:ext cx="3617840" cy="2709888"/>
          </a:xfrm>
          <a:prstGeom prst="rect">
            <a:avLst/>
          </a:prstGeom>
        </p:spPr>
      </p:pic>
      <p:sp>
        <p:nvSpPr>
          <p:cNvPr id="11" name="TextBox 10">
            <a:extLst>
              <a:ext uri="{FF2B5EF4-FFF2-40B4-BE49-F238E27FC236}">
                <a16:creationId xmlns:a16="http://schemas.microsoft.com/office/drawing/2014/main" id="{0390822A-3520-40F2-A3BE-790B51E337EB}"/>
              </a:ext>
            </a:extLst>
          </p:cNvPr>
          <p:cNvSpPr txBox="1"/>
          <p:nvPr/>
        </p:nvSpPr>
        <p:spPr>
          <a:xfrm>
            <a:off x="5287250" y="1585519"/>
            <a:ext cx="6082018" cy="1077218"/>
          </a:xfrm>
          <a:prstGeom prst="rect">
            <a:avLst/>
          </a:prstGeom>
          <a:noFill/>
        </p:spPr>
        <p:txBody>
          <a:bodyPr wrap="square" rtlCol="0">
            <a:spAutoFit/>
          </a:bodyPr>
          <a:lstStyle/>
          <a:p>
            <a:r>
              <a:rPr lang="en-US" sz="3200" b="1" dirty="0">
                <a:solidFill>
                  <a:srgbClr val="C00000"/>
                </a:solidFill>
                <a:latin typeface="Comic Sans MS" panose="030F0702030302020204" pitchFamily="66" charset="0"/>
              </a:rPr>
              <a:t>Not creating any more “C” indexes and “F” Funds</a:t>
            </a:r>
          </a:p>
        </p:txBody>
      </p:sp>
      <p:sp>
        <p:nvSpPr>
          <p:cNvPr id="13" name="TextBox 12">
            <a:extLst>
              <a:ext uri="{FF2B5EF4-FFF2-40B4-BE49-F238E27FC236}">
                <a16:creationId xmlns:a16="http://schemas.microsoft.com/office/drawing/2014/main" id="{5585429E-F45F-47B6-BFA5-0B8E70FDF449}"/>
              </a:ext>
            </a:extLst>
          </p:cNvPr>
          <p:cNvSpPr txBox="1"/>
          <p:nvPr/>
        </p:nvSpPr>
        <p:spPr>
          <a:xfrm>
            <a:off x="1426128" y="4442232"/>
            <a:ext cx="5966758" cy="1569660"/>
          </a:xfrm>
          <a:prstGeom prst="rect">
            <a:avLst/>
          </a:prstGeom>
          <a:noFill/>
        </p:spPr>
        <p:txBody>
          <a:bodyPr wrap="square" rtlCol="0">
            <a:spAutoFit/>
          </a:bodyPr>
          <a:lstStyle/>
          <a:p>
            <a:r>
              <a:rPr lang="en-US" sz="3200" b="1" dirty="0">
                <a:solidFill>
                  <a:srgbClr val="C00000"/>
                </a:solidFill>
                <a:latin typeface="Comic Sans MS" panose="030F0702030302020204" pitchFamily="66" charset="0"/>
              </a:rPr>
              <a:t>Will continue to set up “C” indexes on existing “F” funds when needed</a:t>
            </a:r>
          </a:p>
        </p:txBody>
      </p:sp>
    </p:spTree>
    <p:extLst>
      <p:ext uri="{BB962C8B-B14F-4D97-AF65-F5344CB8AC3E}">
        <p14:creationId xmlns:p14="http://schemas.microsoft.com/office/powerpoint/2010/main" val="22315321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E6BAC13-6D05-4105-9A6B-4221378378D0}"/>
              </a:ext>
            </a:extLst>
          </p:cNvPr>
          <p:cNvPicPr>
            <a:picLocks noChangeAspect="1"/>
          </p:cNvPicPr>
          <p:nvPr/>
        </p:nvPicPr>
        <p:blipFill>
          <a:blip r:embed="rId3"/>
          <a:stretch>
            <a:fillRect/>
          </a:stretch>
        </p:blipFill>
        <p:spPr>
          <a:xfrm>
            <a:off x="2200274" y="276447"/>
            <a:ext cx="8740627" cy="6581553"/>
          </a:xfrm>
          <a:prstGeom prst="rect">
            <a:avLst/>
          </a:prstGeom>
        </p:spPr>
      </p:pic>
    </p:spTree>
    <p:extLst>
      <p:ext uri="{BB962C8B-B14F-4D97-AF65-F5344CB8AC3E}">
        <p14:creationId xmlns:p14="http://schemas.microsoft.com/office/powerpoint/2010/main" val="194388447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763516C8-F227-4B77-9AA7-61B9A0B782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D91B420C-C4C8-44DF-96B2-FBD1014646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rgbClr val="6F6D46"/>
          </a:solidFill>
          <a:ln>
            <a:noFill/>
          </a:ln>
          <a:effectLst/>
        </p:spPr>
        <p:style>
          <a:lnRef idx="1">
            <a:schemeClr val="accent1"/>
          </a:lnRef>
          <a:fillRef idx="3">
            <a:schemeClr val="accent1"/>
          </a:fillRef>
          <a:effectRef idx="2">
            <a:schemeClr val="accent1"/>
          </a:effectRef>
          <a:fontRef idx="minor">
            <a:schemeClr val="lt1"/>
          </a:fontRef>
        </p:style>
      </p:sp>
      <p:pic>
        <p:nvPicPr>
          <p:cNvPr id="6150" name="Picture 6" descr="Image result for reviewing">
            <a:extLst>
              <a:ext uri="{FF2B5EF4-FFF2-40B4-BE49-F238E27FC236}">
                <a16:creationId xmlns:a16="http://schemas.microsoft.com/office/drawing/2014/main" id="{73974CC1-6832-461C-9639-D9B404BF4EA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2479962" y="943051"/>
            <a:ext cx="8043332" cy="3217333"/>
          </a:xfrm>
          <a:prstGeom prst="rect">
            <a:avLst/>
          </a:prstGeom>
          <a:noFill/>
          <a:extLst>
            <a:ext uri="{909E8E84-426E-40DD-AFC4-6F175D3DCCD1}">
              <a14:hiddenFill xmlns:a14="http://schemas.microsoft.com/office/drawing/2010/main">
                <a:solidFill>
                  <a:srgbClr val="FFFFFF"/>
                </a:solidFill>
              </a14:hiddenFill>
            </a:ext>
          </a:extLst>
        </p:spPr>
      </p:pic>
      <p:sp>
        <p:nvSpPr>
          <p:cNvPr id="79" name="Freeform 33">
            <a:extLst>
              <a:ext uri="{FF2B5EF4-FFF2-40B4-BE49-F238E27FC236}">
                <a16:creationId xmlns:a16="http://schemas.microsoft.com/office/drawing/2014/main" id="{070928B1-3E69-44AC-A1EE-B4E4270A7A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69172"/>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3" name="Content Placeholder 2"/>
          <p:cNvSpPr>
            <a:spLocks noGrp="1"/>
          </p:cNvSpPr>
          <p:nvPr>
            <p:ph idx="1"/>
          </p:nvPr>
        </p:nvSpPr>
        <p:spPr>
          <a:xfrm>
            <a:off x="2127903" y="5103435"/>
            <a:ext cx="8915400" cy="1280890"/>
          </a:xfrm>
          <a:solidFill>
            <a:srgbClr val="00B0F0"/>
          </a:solidFill>
          <a:ln w="28575">
            <a:solidFill>
              <a:schemeClr val="tx1"/>
            </a:solidFill>
          </a:ln>
        </p:spPr>
        <p:txBody>
          <a:bodyPr>
            <a:normAutofit/>
          </a:bodyPr>
          <a:lstStyle/>
          <a:p>
            <a:pPr marL="0" indent="0" algn="ctr">
              <a:buNone/>
            </a:pPr>
            <a:r>
              <a:rPr lang="en-US" sz="6000" dirty="0">
                <a:latin typeface="Comic Sans MS" panose="030F0702030302020204" pitchFamily="66" charset="0"/>
              </a:rPr>
              <a:t>Questions????</a:t>
            </a:r>
          </a:p>
          <a:p>
            <a:pPr marL="0" indent="0">
              <a:buNone/>
            </a:pPr>
            <a:endParaRPr lang="en-US" dirty="0">
              <a:latin typeface="Comic Sans MS" panose="030F0702030302020204" pitchFamily="66" charset="0"/>
            </a:endParaRPr>
          </a:p>
          <a:p>
            <a:pPr marL="0" indent="0">
              <a:buNone/>
            </a:pPr>
            <a:endParaRPr lang="en-US" dirty="0">
              <a:latin typeface="Comic Sans MS" panose="030F0702030302020204" pitchFamily="66" charset="0"/>
            </a:endParaRPr>
          </a:p>
          <a:p>
            <a:endParaRPr lang="en-US" dirty="0">
              <a:latin typeface="Comic Sans MS" panose="030F0702030302020204" pitchFamily="66" charset="0"/>
            </a:endParaRPr>
          </a:p>
        </p:txBody>
      </p:sp>
    </p:spTree>
    <p:extLst>
      <p:ext uri="{BB962C8B-B14F-4D97-AF65-F5344CB8AC3E}">
        <p14:creationId xmlns:p14="http://schemas.microsoft.com/office/powerpoint/2010/main" val="2829438311"/>
      </p:ext>
    </p:extLst>
  </p:cSld>
  <p:clrMapOvr>
    <a:masterClrMapping/>
  </p:clrMapOvr>
  <p:transition spd="slow">
    <p:strips dir="ru"/>
  </p:transition>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72000">
              <a:schemeClr val="accent6">
                <a:lumMod val="0"/>
                <a:lumOff val="100000"/>
              </a:schemeClr>
            </a:gs>
            <a:gs pos="100000">
              <a:schemeClr val="accent6">
                <a:lumMod val="1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useBgFill="1">
        <p:nvSpPr>
          <p:cNvPr id="49" name="Rectangle 48">
            <a:extLst>
              <a:ext uri="{FF2B5EF4-FFF2-40B4-BE49-F238E27FC236}">
                <a16:creationId xmlns:a16="http://schemas.microsoft.com/office/drawing/2014/main" id="{175CD74B-9CE8-4F20-A3E4-A22A7F0360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p:cNvSpPr>
            <a:spLocks noGrp="1"/>
          </p:cNvSpPr>
          <p:nvPr>
            <p:ph type="title"/>
          </p:nvPr>
        </p:nvSpPr>
        <p:spPr>
          <a:xfrm>
            <a:off x="1794897" y="624110"/>
            <a:ext cx="9712998" cy="1280890"/>
          </a:xfrm>
        </p:spPr>
        <p:txBody>
          <a:bodyPr>
            <a:normAutofit/>
          </a:bodyPr>
          <a:lstStyle/>
          <a:p>
            <a:r>
              <a:rPr lang="en-US" b="1" dirty="0">
                <a:solidFill>
                  <a:schemeClr val="accent6">
                    <a:lumMod val="75000"/>
                  </a:schemeClr>
                </a:solidFill>
                <a:latin typeface="Comic Sans MS" panose="030F0702030302020204" pitchFamily="66" charset="0"/>
              </a:rPr>
              <a:t>Learning Objectives</a:t>
            </a:r>
          </a:p>
        </p:txBody>
      </p:sp>
      <p:sp>
        <p:nvSpPr>
          <p:cNvPr id="51" name="Rectangle 50">
            <a:extLst>
              <a:ext uri="{FF2B5EF4-FFF2-40B4-BE49-F238E27FC236}">
                <a16:creationId xmlns:a16="http://schemas.microsoft.com/office/drawing/2014/main" id="{99C44665-BECF-4482-A00C-E4BE2A87DC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53" name="Freeform 11">
            <a:extLst>
              <a:ext uri="{FF2B5EF4-FFF2-40B4-BE49-F238E27FC236}">
                <a16:creationId xmlns:a16="http://schemas.microsoft.com/office/drawing/2014/main" id="{20398C1D-D011-4BA8-AC81-E829677B87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graphicFrame>
        <p:nvGraphicFramePr>
          <p:cNvPr id="44" name="Content Placeholder 4">
            <a:extLst>
              <a:ext uri="{FF2B5EF4-FFF2-40B4-BE49-F238E27FC236}">
                <a16:creationId xmlns:a16="http://schemas.microsoft.com/office/drawing/2014/main" id="{4973CABA-8E26-4CD5-8774-9D27A4A38D30}"/>
              </a:ext>
            </a:extLst>
          </p:cNvPr>
          <p:cNvGraphicFramePr>
            <a:graphicFrameLocks noGrp="1"/>
          </p:cNvGraphicFramePr>
          <p:nvPr>
            <p:ph idx="1"/>
            <p:extLst>
              <p:ext uri="{D42A27DB-BD31-4B8C-83A1-F6EECF244321}">
                <p14:modId xmlns:p14="http://schemas.microsoft.com/office/powerpoint/2010/main" val="3898947227"/>
              </p:ext>
            </p:extLst>
          </p:nvPr>
        </p:nvGraphicFramePr>
        <p:xfrm>
          <a:off x="2633796" y="1610686"/>
          <a:ext cx="8987404" cy="51340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71488207"/>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75000"/>
              </a:schemeClr>
            </a:gs>
            <a:gs pos="0">
              <a:schemeClr val="bg2">
                <a:shade val="98000"/>
                <a:satMod val="120000"/>
                <a:lumMod val="98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F966DD2F-FBF5-41CE-A3F4-565352D95D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a:extLst>
              <a:ext uri="{FF2B5EF4-FFF2-40B4-BE49-F238E27FC236}">
                <a16:creationId xmlns:a16="http://schemas.microsoft.com/office/drawing/2014/main" id="{F46FCE2B-F2D2-466E-B0AA-8E341DB498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3297750" y="601462"/>
            <a:ext cx="5981697" cy="1280890"/>
          </a:xfrm>
          <a:noFill/>
          <a:ln w="38100">
            <a:solidFill>
              <a:schemeClr val="accent2">
                <a:lumMod val="50000"/>
              </a:schemeClr>
            </a:solidFill>
          </a:ln>
          <a:effectLst>
            <a:glow rad="228600">
              <a:schemeClr val="accent2">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chor="ctr">
            <a:normAutofit/>
          </a:bodyPr>
          <a:lstStyle/>
          <a:p>
            <a:pPr algn="ctr"/>
            <a:r>
              <a:rPr lang="en-US" b="1" dirty="0">
                <a:solidFill>
                  <a:schemeClr val="accent2"/>
                </a:solidFill>
                <a:latin typeface="Comic Sans MS" panose="030F0702030302020204" pitchFamily="66" charset="0"/>
              </a:rPr>
              <a:t>Dates &amp; Deadlines</a:t>
            </a:r>
          </a:p>
        </p:txBody>
      </p:sp>
      <p:sp>
        <p:nvSpPr>
          <p:cNvPr id="43" name="Freeform 11">
            <a:extLst>
              <a:ext uri="{FF2B5EF4-FFF2-40B4-BE49-F238E27FC236}">
                <a16:creationId xmlns:a16="http://schemas.microsoft.com/office/drawing/2014/main" id="{2BD31C98-199A-4722-A1A5-4393A43E74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graphicFrame>
        <p:nvGraphicFramePr>
          <p:cNvPr id="25" name="Content Placeholder 2">
            <a:extLst>
              <a:ext uri="{FF2B5EF4-FFF2-40B4-BE49-F238E27FC236}">
                <a16:creationId xmlns:a16="http://schemas.microsoft.com/office/drawing/2014/main" id="{68C3EC4C-9576-4765-BF42-C68E3D92CBCD}"/>
              </a:ext>
            </a:extLst>
          </p:cNvPr>
          <p:cNvGraphicFramePr/>
          <p:nvPr>
            <p:extLst>
              <p:ext uri="{D42A27DB-BD31-4B8C-83A1-F6EECF244321}">
                <p14:modId xmlns:p14="http://schemas.microsoft.com/office/powerpoint/2010/main" val="377774057"/>
              </p:ext>
            </p:extLst>
          </p:nvPr>
        </p:nvGraphicFramePr>
        <p:xfrm>
          <a:off x="487017" y="2602598"/>
          <a:ext cx="11459817" cy="35410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22398557"/>
      </p:ext>
    </p:extLst>
  </p:cSld>
  <p:clrMapOvr>
    <a:masterClrMapping/>
  </p:clrMapOvr>
  <p:transition spd="slow">
    <p:randomBa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D25F2D2A-552C-421F-BC1B-FDC2CA77CEE0}"/>
              </a:ext>
            </a:extLst>
          </p:cNvPr>
          <p:cNvGraphicFramePr>
            <a:graphicFrameLocks noGrp="1"/>
          </p:cNvGraphicFramePr>
          <p:nvPr>
            <p:ph idx="1"/>
            <p:extLst>
              <p:ext uri="{D42A27DB-BD31-4B8C-83A1-F6EECF244321}">
                <p14:modId xmlns:p14="http://schemas.microsoft.com/office/powerpoint/2010/main" val="2631128835"/>
              </p:ext>
            </p:extLst>
          </p:nvPr>
        </p:nvGraphicFramePr>
        <p:xfrm>
          <a:off x="3042826" y="2206134"/>
          <a:ext cx="7645262" cy="55283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7">
            <a:extLst>
              <a:ext uri="{FF2B5EF4-FFF2-40B4-BE49-F238E27FC236}">
                <a16:creationId xmlns:a16="http://schemas.microsoft.com/office/drawing/2014/main" id="{2637E8ED-5DE7-4ABD-9EC4-8638A2E983D0}"/>
              </a:ext>
            </a:extLst>
          </p:cNvPr>
          <p:cNvSpPr/>
          <p:nvPr/>
        </p:nvSpPr>
        <p:spPr>
          <a:xfrm>
            <a:off x="3042826" y="817665"/>
            <a:ext cx="7368639" cy="862504"/>
          </a:xfrm>
          <a:prstGeom prst="rect">
            <a:avLst/>
          </a:prstGeom>
          <a:noFill/>
        </p:spPr>
        <p:txBody>
          <a:bodyPr wrap="none" lIns="91440" tIns="45720" rIns="91440" bIns="45720">
            <a:prstTxWarp prst="textArchUp">
              <a:avLst/>
            </a:prstTxWarp>
            <a:spAutoFit/>
          </a:bodyPr>
          <a:lstStyle/>
          <a:p>
            <a:pPr algn="ctr"/>
            <a:r>
              <a:rPr lang="en-US" sz="5400" b="1" cap="none" spc="0" dirty="0">
                <a:ln w="9525">
                  <a:solidFill>
                    <a:schemeClr val="bg1"/>
                  </a:solidFill>
                  <a:prstDash val="solid"/>
                </a:ln>
                <a:solidFill>
                  <a:schemeClr val="accent5">
                    <a:lumMod val="50000"/>
                  </a:schemeClr>
                </a:solidFill>
                <a:effectLst>
                  <a:outerShdw blurRad="12700" dist="38100" dir="2700000" algn="tl" rotWithShape="0">
                    <a:schemeClr val="accent5">
                      <a:lumMod val="60000"/>
                      <a:lumOff val="40000"/>
                    </a:schemeClr>
                  </a:outerShdw>
                </a:effectLst>
              </a:rPr>
              <a:t>Reclassified Expenses</a:t>
            </a:r>
          </a:p>
        </p:txBody>
      </p:sp>
    </p:spTree>
    <p:extLst>
      <p:ext uri="{BB962C8B-B14F-4D97-AF65-F5344CB8AC3E}">
        <p14:creationId xmlns:p14="http://schemas.microsoft.com/office/powerpoint/2010/main" val="3219832840"/>
      </p:ext>
    </p:extLst>
  </p:cSld>
  <p:clrMapOvr>
    <a:masterClrMapping/>
  </p:clrMapOvr>
  <p:transition spd="slow">
    <p:comb/>
  </p:transition>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A46F010-D160-4609-8979-FFD8C1EA6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B8C4F6-C3AC-4C94-8EC7-E4F7B7E9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285151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0B789310-9859-4942-98C8-3D2F12AAAE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a:solidFill>
            <a:schemeClr val="tx2">
              <a:lumMod val="60000"/>
              <a:lumOff val="40000"/>
              <a:alpha val="40000"/>
            </a:schemeClr>
          </a:solidFill>
        </p:grpSpPr>
        <p:sp>
          <p:nvSpPr>
            <p:cNvPr id="15" name="Freeform 11">
              <a:extLst>
                <a:ext uri="{FF2B5EF4-FFF2-40B4-BE49-F238E27FC236}">
                  <a16:creationId xmlns:a16="http://schemas.microsoft.com/office/drawing/2014/main" id="{FE9E5460-2AA9-4786-B69C-23DBEF356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6" name="Freeform 12">
              <a:extLst>
                <a:ext uri="{FF2B5EF4-FFF2-40B4-BE49-F238E27FC236}">
                  <a16:creationId xmlns:a16="http://schemas.microsoft.com/office/drawing/2014/main" id="{E344A2AF-3860-4427-B13E-98021C17AB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7" name="Freeform 13">
              <a:extLst>
                <a:ext uri="{FF2B5EF4-FFF2-40B4-BE49-F238E27FC236}">
                  <a16:creationId xmlns:a16="http://schemas.microsoft.com/office/drawing/2014/main" id="{DDBDD44E-1DC0-48AB-8FEC-E098D91974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8" name="Freeform 14">
              <a:extLst>
                <a:ext uri="{FF2B5EF4-FFF2-40B4-BE49-F238E27FC236}">
                  <a16:creationId xmlns:a16="http://schemas.microsoft.com/office/drawing/2014/main" id="{3151FF3E-5E3F-4D82-A684-0003BACEA8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9" name="Freeform 15">
              <a:extLst>
                <a:ext uri="{FF2B5EF4-FFF2-40B4-BE49-F238E27FC236}">
                  <a16:creationId xmlns:a16="http://schemas.microsoft.com/office/drawing/2014/main" id="{C6CBF27E-7F0C-4489-95A7-82DE1C0460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0" name="Freeform 16">
              <a:extLst>
                <a:ext uri="{FF2B5EF4-FFF2-40B4-BE49-F238E27FC236}">
                  <a16:creationId xmlns:a16="http://schemas.microsoft.com/office/drawing/2014/main" id="{233BE304-221E-425E-A484-4B2E5F405B8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1" name="Freeform 17">
              <a:extLst>
                <a:ext uri="{FF2B5EF4-FFF2-40B4-BE49-F238E27FC236}">
                  <a16:creationId xmlns:a16="http://schemas.microsoft.com/office/drawing/2014/main" id="{10D5734E-EAEA-4A08-86A9-39BD5563E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2" name="Freeform 18">
              <a:extLst>
                <a:ext uri="{FF2B5EF4-FFF2-40B4-BE49-F238E27FC236}">
                  <a16:creationId xmlns:a16="http://schemas.microsoft.com/office/drawing/2014/main" id="{4D47FE86-98D1-4E35-86E4-16E9A19A64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3" name="Freeform 19">
              <a:extLst>
                <a:ext uri="{FF2B5EF4-FFF2-40B4-BE49-F238E27FC236}">
                  <a16:creationId xmlns:a16="http://schemas.microsoft.com/office/drawing/2014/main" id="{F00661F9-B224-4DB1-8EFB-ABF9402BDE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4" name="Freeform 20">
              <a:extLst>
                <a:ext uri="{FF2B5EF4-FFF2-40B4-BE49-F238E27FC236}">
                  <a16:creationId xmlns:a16="http://schemas.microsoft.com/office/drawing/2014/main" id="{679DCB4E-8D36-4B7A-AF0C-8399F113AE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5" name="Freeform 21">
              <a:extLst>
                <a:ext uri="{FF2B5EF4-FFF2-40B4-BE49-F238E27FC236}">
                  <a16:creationId xmlns:a16="http://schemas.microsoft.com/office/drawing/2014/main" id="{4FAD51F6-D24C-4FD6-BEAE-41F0E5A825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6" name="Freeform 22">
              <a:extLst>
                <a:ext uri="{FF2B5EF4-FFF2-40B4-BE49-F238E27FC236}">
                  <a16:creationId xmlns:a16="http://schemas.microsoft.com/office/drawing/2014/main" id="{87AC773F-6D31-458A-9DD7-76566C8A9C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28" name="Group 27">
            <a:extLst>
              <a:ext uri="{FF2B5EF4-FFF2-40B4-BE49-F238E27FC236}">
                <a16:creationId xmlns:a16="http://schemas.microsoft.com/office/drawing/2014/main" id="{6F1CEC7A-E419-4950-AA57-B00546C29C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a:solidFill>
            <a:schemeClr val="tx2">
              <a:lumMod val="75000"/>
              <a:alpha val="70000"/>
            </a:schemeClr>
          </a:solidFill>
        </p:grpSpPr>
        <p:sp>
          <p:nvSpPr>
            <p:cNvPr id="29" name="Freeform 27">
              <a:extLst>
                <a:ext uri="{FF2B5EF4-FFF2-40B4-BE49-F238E27FC236}">
                  <a16:creationId xmlns:a16="http://schemas.microsoft.com/office/drawing/2014/main" id="{7AE7DCD1-5235-45E8-B229-15A3E3962E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30" name="Freeform 28">
              <a:extLst>
                <a:ext uri="{FF2B5EF4-FFF2-40B4-BE49-F238E27FC236}">
                  <a16:creationId xmlns:a16="http://schemas.microsoft.com/office/drawing/2014/main" id="{C82E58C3-65A5-4079-BF94-E675AA410C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31" name="Freeform 29">
              <a:extLst>
                <a:ext uri="{FF2B5EF4-FFF2-40B4-BE49-F238E27FC236}">
                  <a16:creationId xmlns:a16="http://schemas.microsoft.com/office/drawing/2014/main" id="{7AABE1FA-6DC8-4A47-AC5C-F05B9C111C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32" name="Freeform 30">
              <a:extLst>
                <a:ext uri="{FF2B5EF4-FFF2-40B4-BE49-F238E27FC236}">
                  <a16:creationId xmlns:a16="http://schemas.microsoft.com/office/drawing/2014/main" id="{17BB7298-8900-4C67-B800-BD241F019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33" name="Freeform 31">
              <a:extLst>
                <a:ext uri="{FF2B5EF4-FFF2-40B4-BE49-F238E27FC236}">
                  <a16:creationId xmlns:a16="http://schemas.microsoft.com/office/drawing/2014/main" id="{EE3442F8-53C2-490C-94EF-E423ECB95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34" name="Freeform 32">
              <a:extLst>
                <a:ext uri="{FF2B5EF4-FFF2-40B4-BE49-F238E27FC236}">
                  <a16:creationId xmlns:a16="http://schemas.microsoft.com/office/drawing/2014/main" id="{3DBEA916-8B10-493A-8CBF-9B5FA2A4A0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35" name="Freeform 33">
              <a:extLst>
                <a:ext uri="{FF2B5EF4-FFF2-40B4-BE49-F238E27FC236}">
                  <a16:creationId xmlns:a16="http://schemas.microsoft.com/office/drawing/2014/main" id="{248DB27B-F9EA-4F81-A746-7D57B768E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36" name="Freeform 34">
              <a:extLst>
                <a:ext uri="{FF2B5EF4-FFF2-40B4-BE49-F238E27FC236}">
                  <a16:creationId xmlns:a16="http://schemas.microsoft.com/office/drawing/2014/main" id="{998E5C90-2A81-4013-AE09-2023B4407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37" name="Freeform 35">
              <a:extLst>
                <a:ext uri="{FF2B5EF4-FFF2-40B4-BE49-F238E27FC236}">
                  <a16:creationId xmlns:a16="http://schemas.microsoft.com/office/drawing/2014/main" id="{86A8318B-7607-4519-8EEB-C7DD509653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38" name="Freeform 36">
              <a:extLst>
                <a:ext uri="{FF2B5EF4-FFF2-40B4-BE49-F238E27FC236}">
                  <a16:creationId xmlns:a16="http://schemas.microsoft.com/office/drawing/2014/main" id="{5009FB1B-4865-45DB-8727-F012E3ACA5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39" name="Freeform 37">
              <a:extLst>
                <a:ext uri="{FF2B5EF4-FFF2-40B4-BE49-F238E27FC236}">
                  <a16:creationId xmlns:a16="http://schemas.microsoft.com/office/drawing/2014/main" id="{5B209B64-3A98-4B1A-857A-2368AFED6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40" name="Freeform 38">
              <a:extLst>
                <a:ext uri="{FF2B5EF4-FFF2-40B4-BE49-F238E27FC236}">
                  <a16:creationId xmlns:a16="http://schemas.microsoft.com/office/drawing/2014/main" id="{EB3B5D03-7AE3-411C-A820-6844E7D0C6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42" name="Freeform 11">
            <a:extLst>
              <a:ext uri="{FF2B5EF4-FFF2-40B4-BE49-F238E27FC236}">
                <a16:creationId xmlns:a16="http://schemas.microsoft.com/office/drawing/2014/main" id="{91328346-8BAD-4616-B50B-5CFDA5648D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411452"/>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p:nvSpPr>
          <p:cNvPr id="5" name="Content Placeholder 4"/>
          <p:cNvSpPr>
            <a:spLocks noGrp="1"/>
          </p:cNvSpPr>
          <p:nvPr>
            <p:ph idx="1"/>
          </p:nvPr>
        </p:nvSpPr>
        <p:spPr>
          <a:xfrm>
            <a:off x="3262438" y="3751184"/>
            <a:ext cx="8052319" cy="2878216"/>
          </a:xfrm>
        </p:spPr>
        <p:txBody>
          <a:bodyPr vert="horz" lIns="91440" tIns="45720" rIns="91440" bIns="45720" rtlCol="0">
            <a:normAutofit/>
          </a:bodyPr>
          <a:lstStyle/>
          <a:p>
            <a:pPr marL="0" lvl="0" indent="0">
              <a:lnSpc>
                <a:spcPct val="90000"/>
              </a:lnSpc>
            </a:pPr>
            <a:endParaRPr lang="en-US" b="1" dirty="0">
              <a:latin typeface="Comic Sans MS" panose="030F0702030302020204" pitchFamily="66" charset="0"/>
            </a:endParaRPr>
          </a:p>
          <a:p>
            <a:pPr marL="0" lvl="0" indent="0">
              <a:lnSpc>
                <a:spcPct val="90000"/>
              </a:lnSpc>
              <a:buNone/>
            </a:pPr>
            <a:endParaRPr lang="en-US" b="1" dirty="0">
              <a:latin typeface="Comic Sans MS" panose="030F0702030302020204" pitchFamily="66" charset="0"/>
            </a:endParaRPr>
          </a:p>
          <a:p>
            <a:pPr marL="0" lvl="0" indent="0">
              <a:lnSpc>
                <a:spcPct val="90000"/>
              </a:lnSpc>
            </a:pPr>
            <a:r>
              <a:rPr lang="en-US" b="1" dirty="0">
                <a:solidFill>
                  <a:schemeClr val="accent3">
                    <a:lumMod val="75000"/>
                  </a:schemeClr>
                </a:solidFill>
                <a:latin typeface="Comic Sans MS" panose="030F0702030302020204" pitchFamily="66" charset="0"/>
              </a:rPr>
              <a:t>Accounts Payable reviews all invoices with split year service dates. </a:t>
            </a:r>
          </a:p>
          <a:p>
            <a:pPr marL="400050" lvl="1" indent="0">
              <a:lnSpc>
                <a:spcPct val="90000"/>
              </a:lnSpc>
            </a:pPr>
            <a:r>
              <a:rPr lang="en-US" b="1" dirty="0">
                <a:solidFill>
                  <a:schemeClr val="accent3">
                    <a:lumMod val="75000"/>
                  </a:schemeClr>
                </a:solidFill>
                <a:latin typeface="Comic Sans MS" panose="030F0702030302020204" pitchFamily="66" charset="0"/>
              </a:rPr>
              <a:t>If the invoice is received prior to June 30</a:t>
            </a:r>
            <a:r>
              <a:rPr lang="en-US" b="1" baseline="30000" dirty="0">
                <a:solidFill>
                  <a:schemeClr val="accent3">
                    <a:lumMod val="75000"/>
                  </a:schemeClr>
                </a:solidFill>
                <a:latin typeface="Comic Sans MS" panose="030F0702030302020204" pitchFamily="66" charset="0"/>
              </a:rPr>
              <a:t>th</a:t>
            </a:r>
            <a:r>
              <a:rPr lang="en-US" b="1" dirty="0">
                <a:solidFill>
                  <a:schemeClr val="accent3">
                    <a:lumMod val="75000"/>
                  </a:schemeClr>
                </a:solidFill>
                <a:latin typeface="Comic Sans MS" panose="030F0702030302020204" pitchFamily="66" charset="0"/>
              </a:rPr>
              <a:t>, the expense is split between the old and new year. </a:t>
            </a:r>
          </a:p>
          <a:p>
            <a:pPr marL="400050" lvl="1" indent="0">
              <a:lnSpc>
                <a:spcPct val="90000"/>
              </a:lnSpc>
            </a:pPr>
            <a:r>
              <a:rPr lang="en-US" b="1" dirty="0">
                <a:solidFill>
                  <a:schemeClr val="accent3">
                    <a:lumMod val="75000"/>
                  </a:schemeClr>
                </a:solidFill>
                <a:latin typeface="Comic Sans MS" panose="030F0702030302020204" pitchFamily="66" charset="0"/>
              </a:rPr>
              <a:t>If the invoice is received after June 30</a:t>
            </a:r>
            <a:r>
              <a:rPr lang="en-US" b="1" baseline="30000" dirty="0">
                <a:solidFill>
                  <a:schemeClr val="accent3">
                    <a:lumMod val="75000"/>
                  </a:schemeClr>
                </a:solidFill>
                <a:latin typeface="Comic Sans MS" panose="030F0702030302020204" pitchFamily="66" charset="0"/>
              </a:rPr>
              <a:t>th</a:t>
            </a:r>
            <a:r>
              <a:rPr lang="en-US" b="1" dirty="0">
                <a:solidFill>
                  <a:schemeClr val="accent3">
                    <a:lumMod val="75000"/>
                  </a:schemeClr>
                </a:solidFill>
                <a:latin typeface="Comic Sans MS" panose="030F0702030302020204" pitchFamily="66" charset="0"/>
              </a:rPr>
              <a:t>, the expense will be recorded in the year where the majority of service was provided. </a:t>
            </a:r>
          </a:p>
          <a:p>
            <a:pPr marL="0" lvl="0" indent="0">
              <a:lnSpc>
                <a:spcPct val="90000"/>
              </a:lnSpc>
              <a:buNone/>
            </a:pPr>
            <a:endParaRPr lang="en-US" b="1" dirty="0">
              <a:latin typeface="Comic Sans MS" panose="030F0702030302020204" pitchFamily="66" charset="0"/>
            </a:endParaRPr>
          </a:p>
        </p:txBody>
      </p:sp>
      <p:pic>
        <p:nvPicPr>
          <p:cNvPr id="8196" name="Picture 4" descr="Related image">
            <a:extLst>
              <a:ext uri="{FF2B5EF4-FFF2-40B4-BE49-F238E27FC236}">
                <a16:creationId xmlns:a16="http://schemas.microsoft.com/office/drawing/2014/main" id="{B00B41D8-B22C-45A7-8A2E-B59CFA606B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69364" y="1125475"/>
            <a:ext cx="6304772" cy="308233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8A0E836-B520-4A3E-B98D-0AB09B02A578}"/>
              </a:ext>
            </a:extLst>
          </p:cNvPr>
          <p:cNvSpPr/>
          <p:nvPr/>
        </p:nvSpPr>
        <p:spPr>
          <a:xfrm rot="4340111">
            <a:off x="-1225843" y="2491302"/>
            <a:ext cx="5436466" cy="707886"/>
          </a:xfrm>
          <a:prstGeom prst="rect">
            <a:avLst/>
          </a:prstGeom>
        </p:spPr>
        <p:txBody>
          <a:bodyPr wrap="square">
            <a:spAutoFit/>
          </a:bodyPr>
          <a:lstStyle/>
          <a:p>
            <a:pPr algn="ctr"/>
            <a:r>
              <a:rPr lang="en-US" sz="4000" b="1" dirty="0">
                <a:solidFill>
                  <a:srgbClr val="00B0F0"/>
                </a:solidFill>
                <a:latin typeface="Comic Sans MS" panose="030F0702030302020204" pitchFamily="66" charset="0"/>
              </a:rPr>
              <a:t>Service Invoices</a:t>
            </a:r>
          </a:p>
        </p:txBody>
      </p:sp>
    </p:spTree>
    <p:extLst>
      <p:ext uri="{BB962C8B-B14F-4D97-AF65-F5344CB8AC3E}">
        <p14:creationId xmlns:p14="http://schemas.microsoft.com/office/powerpoint/2010/main" val="24509757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41000">
              <a:schemeClr val="accent3">
                <a:lumMod val="60000"/>
                <a:lumOff val="4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91" name="Rectangle 84">
            <a:extLst>
              <a:ext uri="{FF2B5EF4-FFF2-40B4-BE49-F238E27FC236}">
                <a16:creationId xmlns:a16="http://schemas.microsoft.com/office/drawing/2014/main" id="{39EE869B-085D-43B3-AED8-9B06556124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2" name="Rectangle 86">
            <a:extLst>
              <a:ext uri="{FF2B5EF4-FFF2-40B4-BE49-F238E27FC236}">
                <a16:creationId xmlns:a16="http://schemas.microsoft.com/office/drawing/2014/main" id="{C54E744A-A072-47AF-981A-3718617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8229600" cy="6858000"/>
          </a:xfrm>
          <a:prstGeom prst="rect">
            <a:avLst/>
          </a:prstGeom>
          <a:solidFill>
            <a:schemeClr val="tx2">
              <a:lumMod val="10000"/>
              <a:alpha val="90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44" name="Picture 43">
            <a:extLst>
              <a:ext uri="{FF2B5EF4-FFF2-40B4-BE49-F238E27FC236}">
                <a16:creationId xmlns:a16="http://schemas.microsoft.com/office/drawing/2014/main" id="{F8B3963D-EE3E-485E-9B6D-CE00F0811A67}"/>
              </a:ext>
            </a:extLst>
          </p:cNvPr>
          <p:cNvPicPr>
            <a:picLocks noChangeAspect="1"/>
          </p:cNvPicPr>
          <p:nvPr/>
        </p:nvPicPr>
        <p:blipFill rotWithShape="1">
          <a:blip r:embed="rId3"/>
          <a:srcRect l="11881" r="49551" b="-1"/>
          <a:stretch/>
        </p:blipFill>
        <p:spPr>
          <a:xfrm>
            <a:off x="8229598" y="10"/>
            <a:ext cx="3962401" cy="6857990"/>
          </a:xfrm>
          <a:prstGeom prst="rect">
            <a:avLst/>
          </a:prstGeom>
        </p:spPr>
      </p:pic>
      <p:sp>
        <p:nvSpPr>
          <p:cNvPr id="93" name="Freeform 5">
            <a:extLst>
              <a:ext uri="{FF2B5EF4-FFF2-40B4-BE49-F238E27FC236}">
                <a16:creationId xmlns:a16="http://schemas.microsoft.com/office/drawing/2014/main" id="{F0254341-1068-4FB7-8AEF-220C6EB41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5" name="Content Placeholder 4"/>
          <p:cNvSpPr>
            <a:spLocks noGrp="1"/>
          </p:cNvSpPr>
          <p:nvPr>
            <p:ph idx="1"/>
          </p:nvPr>
        </p:nvSpPr>
        <p:spPr>
          <a:xfrm>
            <a:off x="541866" y="2032000"/>
            <a:ext cx="7145867" cy="4462106"/>
          </a:xfrm>
        </p:spPr>
        <p:txBody>
          <a:bodyPr vert="horz" lIns="91440" tIns="45720" rIns="91440" bIns="45720" rtlCol="0">
            <a:normAutofit/>
          </a:bodyPr>
          <a:lstStyle/>
          <a:p>
            <a:pPr lvl="0">
              <a:lnSpc>
                <a:spcPct val="90000"/>
              </a:lnSpc>
            </a:pPr>
            <a:endParaRPr lang="en-US" b="1" dirty="0">
              <a:solidFill>
                <a:srgbClr val="FEFFFF"/>
              </a:solidFill>
              <a:latin typeface="Comic Sans MS" panose="030F0702030302020204" pitchFamily="66" charset="0"/>
            </a:endParaRPr>
          </a:p>
          <a:p>
            <a:pPr lvl="0">
              <a:lnSpc>
                <a:spcPct val="90000"/>
              </a:lnSpc>
            </a:pPr>
            <a:endParaRPr lang="en-US" b="1" dirty="0">
              <a:solidFill>
                <a:srgbClr val="FEFFFF"/>
              </a:solidFill>
              <a:latin typeface="Comic Sans MS" panose="030F0702030302020204" pitchFamily="66" charset="0"/>
            </a:endParaRPr>
          </a:p>
          <a:p>
            <a:pPr lvl="0">
              <a:lnSpc>
                <a:spcPct val="90000"/>
              </a:lnSpc>
            </a:pPr>
            <a:r>
              <a:rPr lang="en-US" b="1" dirty="0">
                <a:solidFill>
                  <a:srgbClr val="FEFFFF"/>
                </a:solidFill>
                <a:latin typeface="Comic Sans MS" panose="030F0702030302020204" pitchFamily="66" charset="0"/>
              </a:rPr>
              <a:t>For invoices received in old year with a new year date, invoice will be held by AP and entered and processed in new year.</a:t>
            </a:r>
          </a:p>
          <a:p>
            <a:pPr lvl="0">
              <a:lnSpc>
                <a:spcPct val="90000"/>
              </a:lnSpc>
            </a:pPr>
            <a:endParaRPr lang="en-US" b="1" dirty="0">
              <a:solidFill>
                <a:srgbClr val="FEFFFF"/>
              </a:solidFill>
              <a:latin typeface="Comic Sans MS" panose="030F0702030302020204" pitchFamily="66" charset="0"/>
            </a:endParaRPr>
          </a:p>
          <a:p>
            <a:pPr marL="0" lvl="0" indent="0">
              <a:lnSpc>
                <a:spcPct val="90000"/>
              </a:lnSpc>
              <a:buNone/>
            </a:pPr>
            <a:endParaRPr lang="en-US" b="1" dirty="0">
              <a:solidFill>
                <a:srgbClr val="FEFFFF"/>
              </a:solidFill>
              <a:latin typeface="Comic Sans MS" panose="030F0702030302020204" pitchFamily="66" charset="0"/>
            </a:endParaRPr>
          </a:p>
          <a:p>
            <a:pPr lvl="0">
              <a:lnSpc>
                <a:spcPct val="90000"/>
              </a:lnSpc>
            </a:pPr>
            <a:r>
              <a:rPr lang="en-US" b="1" dirty="0">
                <a:solidFill>
                  <a:srgbClr val="FEFFFF"/>
                </a:solidFill>
                <a:latin typeface="Comic Sans MS" panose="030F0702030302020204" pitchFamily="66" charset="0"/>
              </a:rPr>
              <a:t>For invoices received in new year and the invoice date is in old year, expense will be in new year and then reclassified back to old year. </a:t>
            </a:r>
          </a:p>
          <a:p>
            <a:pPr marL="0" lvl="0" indent="0">
              <a:lnSpc>
                <a:spcPct val="90000"/>
              </a:lnSpc>
              <a:buNone/>
            </a:pPr>
            <a:r>
              <a:rPr lang="en-US" b="1" dirty="0">
                <a:solidFill>
                  <a:srgbClr val="FEFFFF"/>
                </a:solidFill>
                <a:latin typeface="Comic Sans MS" panose="030F0702030302020204" pitchFamily="66" charset="0"/>
              </a:rPr>
              <a:t> 		</a:t>
            </a:r>
          </a:p>
          <a:p>
            <a:pPr marL="0" lvl="0" indent="0">
              <a:lnSpc>
                <a:spcPct val="90000"/>
              </a:lnSpc>
            </a:pPr>
            <a:endParaRPr lang="en-US" sz="1500" b="1" dirty="0">
              <a:solidFill>
                <a:srgbClr val="FEFFFF"/>
              </a:solidFill>
            </a:endParaRPr>
          </a:p>
        </p:txBody>
      </p:sp>
      <p:sp>
        <p:nvSpPr>
          <p:cNvPr id="3" name="TextBox 2">
            <a:extLst>
              <a:ext uri="{FF2B5EF4-FFF2-40B4-BE49-F238E27FC236}">
                <a16:creationId xmlns:a16="http://schemas.microsoft.com/office/drawing/2014/main" id="{AAF0671B-C971-4966-8F49-B0F0098EDB73}"/>
              </a:ext>
            </a:extLst>
          </p:cNvPr>
          <p:cNvSpPr txBox="1"/>
          <p:nvPr/>
        </p:nvSpPr>
        <p:spPr>
          <a:xfrm>
            <a:off x="856435" y="832405"/>
            <a:ext cx="6778304" cy="800219"/>
          </a:xfrm>
          <a:prstGeom prst="rect">
            <a:avLst/>
          </a:prstGeom>
          <a:noFill/>
        </p:spPr>
        <p:txBody>
          <a:bodyPr wrap="square" rtlCol="0">
            <a:spAutoFit/>
          </a:bodyPr>
          <a:lstStyle/>
          <a:p>
            <a:r>
              <a:rPr lang="en-US" sz="2800" dirty="0">
                <a:latin typeface="Comic Sans MS" panose="030F0702030302020204" pitchFamily="66" charset="0"/>
              </a:rPr>
              <a:t>Product Invoices Received in New Year</a:t>
            </a:r>
          </a:p>
          <a:p>
            <a:endParaRPr lang="en-US" dirty="0"/>
          </a:p>
        </p:txBody>
      </p:sp>
    </p:spTree>
    <p:extLst>
      <p:ext uri="{BB962C8B-B14F-4D97-AF65-F5344CB8AC3E}">
        <p14:creationId xmlns:p14="http://schemas.microsoft.com/office/powerpoint/2010/main" val="161882713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6" name="Rectangle 15">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Content Placeholder 4">
            <a:extLst>
              <a:ext uri="{FF2B5EF4-FFF2-40B4-BE49-F238E27FC236}">
                <a16:creationId xmlns:a16="http://schemas.microsoft.com/office/drawing/2014/main" id="{A26D7FB8-08C3-463D-882E-BF535E4C0E4A}"/>
              </a:ext>
            </a:extLst>
          </p:cNvPr>
          <p:cNvGraphicFramePr>
            <a:graphicFrameLocks noGrp="1"/>
          </p:cNvGraphicFramePr>
          <p:nvPr>
            <p:ph idx="1"/>
            <p:extLst>
              <p:ext uri="{D42A27DB-BD31-4B8C-83A1-F6EECF244321}">
                <p14:modId xmlns:p14="http://schemas.microsoft.com/office/powerpoint/2010/main" val="298213446"/>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Rectangle 9">
            <a:extLst>
              <a:ext uri="{FF2B5EF4-FFF2-40B4-BE49-F238E27FC236}">
                <a16:creationId xmlns:a16="http://schemas.microsoft.com/office/drawing/2014/main" id="{F2A1BFF9-7D8C-4C72-AFE1-3A26AA42001B}"/>
              </a:ext>
            </a:extLst>
          </p:cNvPr>
          <p:cNvSpPr/>
          <p:nvPr/>
        </p:nvSpPr>
        <p:spPr>
          <a:xfrm>
            <a:off x="1455322" y="465134"/>
            <a:ext cx="1846659" cy="5943600"/>
          </a:xfrm>
          <a:prstGeom prst="rect">
            <a:avLst/>
          </a:prstGeom>
          <a:noFill/>
        </p:spPr>
        <p:txBody>
          <a:bodyPr vert="vert270" wrap="square" lIns="91440" tIns="45720" rIns="91440" bIns="45720">
            <a:spAutoFit/>
          </a:bodyPr>
          <a:lstStyle/>
          <a:p>
            <a:pPr algn="ctr"/>
            <a:r>
              <a:rPr lang="en-US" sz="5400" b="1" dirty="0">
                <a:ln w="22225">
                  <a:solidFill>
                    <a:schemeClr val="accent2"/>
                  </a:solidFill>
                  <a:prstDash val="solid"/>
                </a:ln>
                <a:solidFill>
                  <a:schemeClr val="accent2">
                    <a:lumMod val="40000"/>
                    <a:lumOff val="60000"/>
                  </a:schemeClr>
                </a:solidFill>
              </a:rPr>
              <a:t>Yearend</a:t>
            </a: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a:t>
            </a:r>
            <a:r>
              <a:rPr lang="en-US" sz="5400" b="1" dirty="0">
                <a:ln w="22225">
                  <a:solidFill>
                    <a:schemeClr val="accent2"/>
                  </a:solidFill>
                  <a:prstDash val="solid"/>
                </a:ln>
                <a:solidFill>
                  <a:schemeClr val="accent2">
                    <a:lumMod val="40000"/>
                    <a:lumOff val="60000"/>
                  </a:schemeClr>
                </a:solidFill>
              </a:rPr>
              <a:t>Tasks</a:t>
            </a:r>
            <a:endParaRPr lang="en-US" sz="5400" b="1" cap="none" spc="0" dirty="0">
              <a:ln w="12700">
                <a:solidFill>
                  <a:schemeClr val="accent1"/>
                </a:solidFill>
                <a:prstDash val="solid"/>
              </a:ln>
              <a:noFill/>
              <a:effectLst>
                <a:innerShdw blurRad="63500" dist="50800" dir="13500000">
                  <a:prstClr val="black">
                    <a:alpha val="50000"/>
                  </a:prstClr>
                </a:innerShdw>
              </a:effectLst>
            </a:endParaRPr>
          </a:p>
          <a:p>
            <a:pPr algn="ctr"/>
            <a:endPar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16228742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0D66B-072E-4917-A99E-510F0DCCAAA7}"/>
              </a:ext>
            </a:extLst>
          </p:cNvPr>
          <p:cNvSpPr>
            <a:spLocks noGrp="1"/>
          </p:cNvSpPr>
          <p:nvPr>
            <p:ph type="title"/>
          </p:nvPr>
        </p:nvSpPr>
        <p:spPr/>
        <p:txBody>
          <a:bodyPr/>
          <a:lstStyle/>
          <a:p>
            <a:r>
              <a:rPr lang="en-US" dirty="0">
                <a:solidFill>
                  <a:schemeClr val="bg2">
                    <a:lumMod val="25000"/>
                  </a:schemeClr>
                </a:solidFill>
                <a:latin typeface="Comic Sans MS" panose="030F0702030302020204" pitchFamily="66" charset="0"/>
              </a:rPr>
              <a:t>What is Accounts Receivable?</a:t>
            </a:r>
            <a:br>
              <a:rPr lang="en-US" dirty="0">
                <a:solidFill>
                  <a:schemeClr val="bg2">
                    <a:lumMod val="25000"/>
                  </a:schemeClr>
                </a:solidFill>
                <a:latin typeface="Comic Sans MS" panose="030F0702030302020204" pitchFamily="66" charset="0"/>
              </a:rPr>
            </a:br>
            <a:endParaRPr lang="en-US" dirty="0">
              <a:solidFill>
                <a:schemeClr val="bg2">
                  <a:lumMod val="25000"/>
                </a:schemeClr>
              </a:solidFill>
            </a:endParaRPr>
          </a:p>
        </p:txBody>
      </p:sp>
      <p:sp>
        <p:nvSpPr>
          <p:cNvPr id="3" name="Rectangle 2">
            <a:extLst>
              <a:ext uri="{FF2B5EF4-FFF2-40B4-BE49-F238E27FC236}">
                <a16:creationId xmlns:a16="http://schemas.microsoft.com/office/drawing/2014/main" id="{9B718E2A-B286-4A97-A514-ACAC32AE2E25}"/>
              </a:ext>
            </a:extLst>
          </p:cNvPr>
          <p:cNvSpPr/>
          <p:nvPr/>
        </p:nvSpPr>
        <p:spPr>
          <a:xfrm>
            <a:off x="1635853" y="2873343"/>
            <a:ext cx="4107121" cy="1938992"/>
          </a:xfrm>
          <a:prstGeom prst="rect">
            <a:avLst/>
          </a:prstGeom>
        </p:spPr>
        <p:txBody>
          <a:bodyPr wrap="square">
            <a:spAutoFit/>
          </a:bodyPr>
          <a:lstStyle/>
          <a:p>
            <a:pPr defTabSz="457200">
              <a:spcBef>
                <a:spcPts val="1000"/>
              </a:spcBef>
              <a:buClr>
                <a:schemeClr val="accent1"/>
              </a:buClr>
            </a:pPr>
            <a:r>
              <a:rPr lang="en-US" sz="2400" dirty="0">
                <a:solidFill>
                  <a:schemeClr val="accent4">
                    <a:lumMod val="75000"/>
                  </a:schemeClr>
                </a:solidFill>
                <a:latin typeface="Comic Sans MS" panose="030F0702030302020204" pitchFamily="66" charset="0"/>
              </a:rPr>
              <a:t>Accounts Receivable is money owed for sales or services rendered in FY2021 that was not collected by June 30, 2021 </a:t>
            </a:r>
          </a:p>
        </p:txBody>
      </p:sp>
      <p:pic>
        <p:nvPicPr>
          <p:cNvPr id="4" name="Picture 3" descr="Image result for pictures of accounts receivable">
            <a:extLst>
              <a:ext uri="{FF2B5EF4-FFF2-40B4-BE49-F238E27FC236}">
                <a16:creationId xmlns:a16="http://schemas.microsoft.com/office/drawing/2014/main" id="{D6171BAE-4E00-4B94-BA66-DEA353E670A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449027" y="1788588"/>
            <a:ext cx="5545455" cy="4885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49148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2B019-2D16-4662-A164-D482CDB07DFA}"/>
              </a:ext>
            </a:extLst>
          </p:cNvPr>
          <p:cNvSpPr>
            <a:spLocks noGrp="1"/>
          </p:cNvSpPr>
          <p:nvPr>
            <p:ph type="title"/>
          </p:nvPr>
        </p:nvSpPr>
        <p:spPr>
          <a:xfrm>
            <a:off x="2592925" y="624110"/>
            <a:ext cx="7801035" cy="2186202"/>
          </a:xfrm>
        </p:spPr>
        <p:txBody>
          <a:bodyPr>
            <a:normAutofit/>
          </a:bodyPr>
          <a:lstStyle/>
          <a:p>
            <a:pPr algn="ctr"/>
            <a:r>
              <a:rPr lang="en-US" sz="6000" dirty="0">
                <a:latin typeface="Comic Sans MS" panose="030F0702030302020204" pitchFamily="66" charset="0"/>
              </a:rPr>
              <a:t>Detailed List of Accounts Receivable</a:t>
            </a:r>
          </a:p>
        </p:txBody>
      </p:sp>
      <p:graphicFrame>
        <p:nvGraphicFramePr>
          <p:cNvPr id="4" name="Content Placeholder 3">
            <a:extLst>
              <a:ext uri="{FF2B5EF4-FFF2-40B4-BE49-F238E27FC236}">
                <a16:creationId xmlns:a16="http://schemas.microsoft.com/office/drawing/2014/main" id="{C1EA99EE-02C9-4CB4-815B-EEC0A4EAEF9D}"/>
              </a:ext>
            </a:extLst>
          </p:cNvPr>
          <p:cNvGraphicFramePr>
            <a:graphicFrameLocks noGrp="1"/>
          </p:cNvGraphicFramePr>
          <p:nvPr>
            <p:ph idx="1"/>
            <p:extLst>
              <p:ext uri="{D42A27DB-BD31-4B8C-83A1-F6EECF244321}">
                <p14:modId xmlns:p14="http://schemas.microsoft.com/office/powerpoint/2010/main" val="2439120298"/>
              </p:ext>
            </p:extLst>
          </p:nvPr>
        </p:nvGraphicFramePr>
        <p:xfrm>
          <a:off x="998291" y="3271705"/>
          <a:ext cx="10201012" cy="2186201"/>
        </p:xfrm>
        <a:graphic>
          <a:graphicData uri="http://schemas.openxmlformats.org/drawingml/2006/table">
            <a:tbl>
              <a:tblPr firstRow="1" firstCol="1" bandRow="1">
                <a:tableStyleId>{5C22544A-7EE6-4342-B048-85BDC9FD1C3A}</a:tableStyleId>
              </a:tblPr>
              <a:tblGrid>
                <a:gridCol w="1044177">
                  <a:extLst>
                    <a:ext uri="{9D8B030D-6E8A-4147-A177-3AD203B41FA5}">
                      <a16:colId xmlns:a16="http://schemas.microsoft.com/office/drawing/2014/main" val="2765855886"/>
                    </a:ext>
                  </a:extLst>
                </a:gridCol>
                <a:gridCol w="1690633">
                  <a:extLst>
                    <a:ext uri="{9D8B030D-6E8A-4147-A177-3AD203B41FA5}">
                      <a16:colId xmlns:a16="http://schemas.microsoft.com/office/drawing/2014/main" val="3594514490"/>
                    </a:ext>
                  </a:extLst>
                </a:gridCol>
                <a:gridCol w="637279">
                  <a:extLst>
                    <a:ext uri="{9D8B030D-6E8A-4147-A177-3AD203B41FA5}">
                      <a16:colId xmlns:a16="http://schemas.microsoft.com/office/drawing/2014/main" val="896924832"/>
                    </a:ext>
                  </a:extLst>
                </a:gridCol>
                <a:gridCol w="1225077">
                  <a:extLst>
                    <a:ext uri="{9D8B030D-6E8A-4147-A177-3AD203B41FA5}">
                      <a16:colId xmlns:a16="http://schemas.microsoft.com/office/drawing/2014/main" val="296965003"/>
                    </a:ext>
                  </a:extLst>
                </a:gridCol>
                <a:gridCol w="1048624">
                  <a:extLst>
                    <a:ext uri="{9D8B030D-6E8A-4147-A177-3AD203B41FA5}">
                      <a16:colId xmlns:a16="http://schemas.microsoft.com/office/drawing/2014/main" val="845587891"/>
                    </a:ext>
                  </a:extLst>
                </a:gridCol>
                <a:gridCol w="2520461">
                  <a:extLst>
                    <a:ext uri="{9D8B030D-6E8A-4147-A177-3AD203B41FA5}">
                      <a16:colId xmlns:a16="http://schemas.microsoft.com/office/drawing/2014/main" val="2089462864"/>
                    </a:ext>
                  </a:extLst>
                </a:gridCol>
                <a:gridCol w="860302">
                  <a:extLst>
                    <a:ext uri="{9D8B030D-6E8A-4147-A177-3AD203B41FA5}">
                      <a16:colId xmlns:a16="http://schemas.microsoft.com/office/drawing/2014/main" val="3263626989"/>
                    </a:ext>
                  </a:extLst>
                </a:gridCol>
                <a:gridCol w="1174459">
                  <a:extLst>
                    <a:ext uri="{9D8B030D-6E8A-4147-A177-3AD203B41FA5}">
                      <a16:colId xmlns:a16="http://schemas.microsoft.com/office/drawing/2014/main" val="2571106004"/>
                    </a:ext>
                  </a:extLst>
                </a:gridCol>
              </a:tblGrid>
              <a:tr h="614895">
                <a:tc>
                  <a:txBody>
                    <a:bodyPr/>
                    <a:lstStyle/>
                    <a:p>
                      <a:pPr marL="0" marR="0" algn="ctr">
                        <a:lnSpc>
                          <a:spcPct val="107000"/>
                        </a:lnSpc>
                        <a:spcBef>
                          <a:spcPts val="0"/>
                        </a:spcBef>
                        <a:spcAft>
                          <a:spcPts val="0"/>
                        </a:spcAft>
                      </a:pPr>
                      <a:r>
                        <a:rPr lang="en-US" sz="1600" dirty="0">
                          <a:effectLst/>
                          <a:latin typeface="Comic Sans MS" panose="030F0702030302020204" pitchFamily="66" charset="0"/>
                        </a:rPr>
                        <a:t>Index</a:t>
                      </a:r>
                      <a:endParaRPr lang="en-US" sz="16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6450" marR="66450" marT="0" marB="0" anchor="b"/>
                </a:tc>
                <a:tc>
                  <a:txBody>
                    <a:bodyPr/>
                    <a:lstStyle/>
                    <a:p>
                      <a:pPr marL="0" marR="0" algn="ctr">
                        <a:lnSpc>
                          <a:spcPct val="107000"/>
                        </a:lnSpc>
                        <a:spcBef>
                          <a:spcPts val="0"/>
                        </a:spcBef>
                        <a:spcAft>
                          <a:spcPts val="0"/>
                        </a:spcAft>
                      </a:pPr>
                      <a:r>
                        <a:rPr lang="en-US" sz="1600" dirty="0">
                          <a:effectLst/>
                          <a:latin typeface="Comic Sans MS" panose="030F0702030302020204" pitchFamily="66" charset="0"/>
                        </a:rPr>
                        <a:t>Index Title</a:t>
                      </a:r>
                      <a:endParaRPr lang="en-US" sz="16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6450" marR="66450" marT="0" marB="0" anchor="b"/>
                </a:tc>
                <a:tc>
                  <a:txBody>
                    <a:bodyPr/>
                    <a:lstStyle/>
                    <a:p>
                      <a:pPr marL="0" marR="0" algn="ctr">
                        <a:lnSpc>
                          <a:spcPct val="107000"/>
                        </a:lnSpc>
                        <a:spcBef>
                          <a:spcPts val="0"/>
                        </a:spcBef>
                        <a:spcAft>
                          <a:spcPts val="0"/>
                        </a:spcAft>
                      </a:pPr>
                      <a:r>
                        <a:rPr lang="en-US" sz="1600" dirty="0">
                          <a:effectLst/>
                          <a:latin typeface="Comic Sans MS" panose="030F0702030302020204" pitchFamily="66" charset="0"/>
                        </a:rPr>
                        <a:t>Fund</a:t>
                      </a:r>
                      <a:endParaRPr lang="en-US" sz="16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6450" marR="66450" marT="0" marB="0" anchor="b"/>
                </a:tc>
                <a:tc>
                  <a:txBody>
                    <a:bodyPr/>
                    <a:lstStyle/>
                    <a:p>
                      <a:pPr marL="0" marR="0" algn="ctr">
                        <a:lnSpc>
                          <a:spcPct val="107000"/>
                        </a:lnSpc>
                        <a:spcBef>
                          <a:spcPts val="0"/>
                        </a:spcBef>
                        <a:spcAft>
                          <a:spcPts val="0"/>
                        </a:spcAft>
                      </a:pPr>
                      <a:r>
                        <a:rPr lang="en-US" sz="1600" dirty="0">
                          <a:effectLst/>
                          <a:latin typeface="Comic Sans MS" panose="030F0702030302020204" pitchFamily="66" charset="0"/>
                          <a:ea typeface="Calibri" panose="020F0502020204030204" pitchFamily="34" charset="0"/>
                          <a:cs typeface="Times New Roman" panose="02020603050405020304" pitchFamily="18" charset="0"/>
                        </a:rPr>
                        <a:t>Revenue Acct Code</a:t>
                      </a:r>
                    </a:p>
                  </a:txBody>
                  <a:tcPr marL="66450" marR="66450" marT="0" marB="0" anchor="b"/>
                </a:tc>
                <a:tc>
                  <a:txBody>
                    <a:bodyPr/>
                    <a:lstStyle/>
                    <a:p>
                      <a:pPr marL="0" marR="0" algn="ctr">
                        <a:lnSpc>
                          <a:spcPct val="107000"/>
                        </a:lnSpc>
                        <a:spcBef>
                          <a:spcPts val="0"/>
                        </a:spcBef>
                        <a:spcAft>
                          <a:spcPts val="0"/>
                        </a:spcAft>
                      </a:pPr>
                      <a:r>
                        <a:rPr lang="en-US" sz="1600" dirty="0">
                          <a:effectLst/>
                          <a:latin typeface="Comic Sans MS" panose="030F0702030302020204" pitchFamily="66" charset="0"/>
                        </a:rPr>
                        <a:t>Date of Service</a:t>
                      </a:r>
                    </a:p>
                  </a:txBody>
                  <a:tcPr marL="66450" marR="66450" marT="0" marB="0" anchor="b"/>
                </a:tc>
                <a:tc>
                  <a:txBody>
                    <a:bodyPr/>
                    <a:lstStyle/>
                    <a:p>
                      <a:pPr marL="0" marR="0" algn="ctr">
                        <a:lnSpc>
                          <a:spcPct val="107000"/>
                        </a:lnSpc>
                        <a:spcBef>
                          <a:spcPts val="0"/>
                        </a:spcBef>
                        <a:spcAft>
                          <a:spcPts val="0"/>
                        </a:spcAft>
                      </a:pPr>
                      <a:r>
                        <a:rPr lang="en-US" sz="1600" dirty="0">
                          <a:effectLst/>
                          <a:latin typeface="Comic Sans MS" panose="030F0702030302020204" pitchFamily="66" charset="0"/>
                        </a:rPr>
                        <a:t>Vendor Name</a:t>
                      </a:r>
                    </a:p>
                  </a:txBody>
                  <a:tcPr marL="66450" marR="66450" marT="0" marB="0" anchor="b"/>
                </a:tc>
                <a:tc>
                  <a:txBody>
                    <a:bodyPr/>
                    <a:lstStyle/>
                    <a:p>
                      <a:pPr marL="0" marR="0" algn="ctr">
                        <a:lnSpc>
                          <a:spcPct val="107000"/>
                        </a:lnSpc>
                        <a:spcBef>
                          <a:spcPts val="0"/>
                        </a:spcBef>
                        <a:spcAft>
                          <a:spcPts val="0"/>
                        </a:spcAft>
                      </a:pPr>
                      <a:r>
                        <a:rPr lang="en-US" sz="1600" dirty="0">
                          <a:effectLst/>
                          <a:latin typeface="Comic Sans MS" panose="030F0702030302020204" pitchFamily="66" charset="0"/>
                        </a:rPr>
                        <a:t>Amount</a:t>
                      </a:r>
                      <a:endParaRPr lang="en-US" sz="16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6450" marR="66450" marT="0" marB="0" anchor="b"/>
                </a:tc>
                <a:tc>
                  <a:txBody>
                    <a:bodyPr/>
                    <a:lstStyle/>
                    <a:p>
                      <a:pPr marL="0" marR="0" algn="ctr">
                        <a:lnSpc>
                          <a:spcPct val="107000"/>
                        </a:lnSpc>
                        <a:spcBef>
                          <a:spcPts val="0"/>
                        </a:spcBef>
                        <a:spcAft>
                          <a:spcPts val="0"/>
                        </a:spcAft>
                      </a:pPr>
                      <a:r>
                        <a:rPr lang="en-US" sz="1600" dirty="0">
                          <a:effectLst/>
                          <a:latin typeface="Comic Sans MS" panose="030F0702030302020204" pitchFamily="66" charset="0"/>
                        </a:rPr>
                        <a:t>Invoice Number</a:t>
                      </a:r>
                      <a:endParaRPr lang="en-US" sz="1600" dirty="0">
                        <a:effectLst/>
                        <a:latin typeface="Comic Sans MS" panose="030F0702030302020204" pitchFamily="66" charset="0"/>
                        <a:ea typeface="Calibri" panose="020F0502020204030204" pitchFamily="34" charset="0"/>
                        <a:cs typeface="Times New Roman" panose="02020603050405020304" pitchFamily="18" charset="0"/>
                      </a:endParaRPr>
                    </a:p>
                  </a:txBody>
                  <a:tcPr marL="66450" marR="66450" marT="0" marB="0" anchor="b"/>
                </a:tc>
                <a:extLst>
                  <a:ext uri="{0D108BD9-81ED-4DB2-BD59-A6C34878D82A}">
                    <a16:rowId xmlns:a16="http://schemas.microsoft.com/office/drawing/2014/main" val="1694675613"/>
                  </a:ext>
                </a:extLst>
              </a:tr>
              <a:tr h="339458">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extLst>
                  <a:ext uri="{0D108BD9-81ED-4DB2-BD59-A6C34878D82A}">
                    <a16:rowId xmlns:a16="http://schemas.microsoft.com/office/drawing/2014/main" val="568673319"/>
                  </a:ext>
                </a:extLst>
              </a:tr>
              <a:tr h="307962">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extLst>
                  <a:ext uri="{0D108BD9-81ED-4DB2-BD59-A6C34878D82A}">
                    <a16:rowId xmlns:a16="http://schemas.microsoft.com/office/drawing/2014/main" val="379055056"/>
                  </a:ext>
                </a:extLst>
              </a:tr>
              <a:tr h="307962">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extLst>
                  <a:ext uri="{0D108BD9-81ED-4DB2-BD59-A6C34878D82A}">
                    <a16:rowId xmlns:a16="http://schemas.microsoft.com/office/drawing/2014/main" val="505830844"/>
                  </a:ext>
                </a:extLst>
              </a:tr>
              <a:tr h="307962">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extLst>
                  <a:ext uri="{0D108BD9-81ED-4DB2-BD59-A6C34878D82A}">
                    <a16:rowId xmlns:a16="http://schemas.microsoft.com/office/drawing/2014/main" val="1341564743"/>
                  </a:ext>
                </a:extLst>
              </a:tr>
              <a:tr h="307962">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6450" marR="66450" marT="0" marB="0"/>
                </a:tc>
                <a:extLst>
                  <a:ext uri="{0D108BD9-81ED-4DB2-BD59-A6C34878D82A}">
                    <a16:rowId xmlns:a16="http://schemas.microsoft.com/office/drawing/2014/main" val="3089318690"/>
                  </a:ext>
                </a:extLst>
              </a:tr>
            </a:tbl>
          </a:graphicData>
        </a:graphic>
      </p:graphicFrame>
      <p:sp>
        <p:nvSpPr>
          <p:cNvPr id="5" name="Rectangle 1">
            <a:extLst>
              <a:ext uri="{FF2B5EF4-FFF2-40B4-BE49-F238E27FC236}">
                <a16:creationId xmlns:a16="http://schemas.microsoft.com/office/drawing/2014/main" id="{EFB4FF16-7478-447A-9D9F-F8FDF4A7F7A9}"/>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85990907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817</TotalTime>
  <Words>1454</Words>
  <Application>Microsoft Office PowerPoint</Application>
  <PresentationFormat>Widescreen</PresentationFormat>
  <Paragraphs>208</Paragraphs>
  <Slides>16</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Century Gothic</vt:lpstr>
      <vt:lpstr>Comic Sans MS</vt:lpstr>
      <vt:lpstr>Times New Roman</vt:lpstr>
      <vt:lpstr>Wingdings</vt:lpstr>
      <vt:lpstr>Wingdings 3</vt:lpstr>
      <vt:lpstr>Wisp</vt:lpstr>
      <vt:lpstr>Yearend FUN!!! </vt:lpstr>
      <vt:lpstr>Learning Objectives</vt:lpstr>
      <vt:lpstr>Dates &amp; Deadlines</vt:lpstr>
      <vt:lpstr>PowerPoint Presentation</vt:lpstr>
      <vt:lpstr>PowerPoint Presentation</vt:lpstr>
      <vt:lpstr>PowerPoint Presentation</vt:lpstr>
      <vt:lpstr>PowerPoint Presentation</vt:lpstr>
      <vt:lpstr>What is Accounts Receivable? </vt:lpstr>
      <vt:lpstr>Detailed List of Accounts Receivable</vt:lpstr>
      <vt:lpstr>What is Bad Debt?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Yearend FUN!!!</dc:title>
  <dc:creator>Wendy Keller</dc:creator>
  <cp:lastModifiedBy>Wendy Keller</cp:lastModifiedBy>
  <cp:revision>63</cp:revision>
  <dcterms:created xsi:type="dcterms:W3CDTF">2019-07-10T20:16:45Z</dcterms:created>
  <dcterms:modified xsi:type="dcterms:W3CDTF">2021-04-22T17:14:28Z</dcterms:modified>
</cp:coreProperties>
</file>