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59" r:id="rId5"/>
    <p:sldId id="261" r:id="rId6"/>
    <p:sldId id="262" r:id="rId7"/>
    <p:sldId id="263" r:id="rId8"/>
    <p:sldId id="264" r:id="rId9"/>
    <p:sldId id="265" r:id="rId10"/>
    <p:sldId id="266" r:id="rId11"/>
    <p:sldId id="267"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p:scale>
          <a:sx n="55" d="100"/>
          <a:sy n="55" d="100"/>
        </p:scale>
        <p:origin x="-249"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842" y="1127841"/>
            <a:ext cx="9503749" cy="3329581"/>
          </a:xfrm>
        </p:spPr>
        <p:txBody>
          <a:bodyPr/>
          <a:lstStyle/>
          <a:p>
            <a:pPr algn="ctr"/>
            <a:r>
              <a:rPr lang="en-US" sz="9600" dirty="0">
                <a:solidFill>
                  <a:schemeClr val="accent1"/>
                </a:solidFill>
                <a:latin typeface="Drone Ranger 01" pitchFamily="50" charset="0"/>
                <a:ea typeface="Drone Ranger 01 Inked" charset="0"/>
                <a:cs typeface="Drone Ranger 01 Inked" charset="0"/>
              </a:rPr>
              <a:t>Career Life </a:t>
            </a:r>
            <a:br>
              <a:rPr lang="en-US" sz="9600" dirty="0">
                <a:solidFill>
                  <a:schemeClr val="accent1"/>
                </a:solidFill>
                <a:latin typeface="Drone Ranger 01" pitchFamily="50" charset="0"/>
                <a:ea typeface="Drone Ranger 01 Inked" charset="0"/>
                <a:cs typeface="Drone Ranger 01 Inked" charset="0"/>
              </a:rPr>
            </a:br>
            <a:r>
              <a:rPr lang="en-US" sz="9600" dirty="0">
                <a:solidFill>
                  <a:schemeClr val="accent1"/>
                </a:solidFill>
                <a:latin typeface="Drone Ranger 01" pitchFamily="50" charset="0"/>
                <a:ea typeface="Drone Ranger 01 Inked" charset="0"/>
                <a:cs typeface="Drone Ranger 01 Inked" charset="0"/>
              </a:rPr>
              <a:t>after UCC! </a:t>
            </a:r>
          </a:p>
        </p:txBody>
      </p:sp>
      <p:sp>
        <p:nvSpPr>
          <p:cNvPr id="3" name="Subtitle 2"/>
          <p:cNvSpPr>
            <a:spLocks noGrp="1"/>
          </p:cNvSpPr>
          <p:nvPr>
            <p:ph type="subTitle" idx="1"/>
          </p:nvPr>
        </p:nvSpPr>
        <p:spPr>
          <a:xfrm>
            <a:off x="1535955" y="5031380"/>
            <a:ext cx="8825658" cy="861420"/>
          </a:xfrm>
        </p:spPr>
        <p:txBody>
          <a:bodyPr/>
          <a:lstStyle/>
          <a:p>
            <a:r>
              <a:rPr lang="en-US" dirty="0">
                <a:solidFill>
                  <a:schemeClr val="accent3">
                    <a:lumMod val="50000"/>
                  </a:schemeClr>
                </a:solidFill>
              </a:rPr>
              <a:t>Liz Sodja – </a:t>
            </a:r>
            <a:r>
              <a:rPr lang="en-US" dirty="0" err="1">
                <a:solidFill>
                  <a:schemeClr val="accent3">
                    <a:lumMod val="50000"/>
                  </a:schemeClr>
                </a:solidFill>
              </a:rPr>
              <a:t>pr</a:t>
            </a:r>
            <a:r>
              <a:rPr lang="en-US" dirty="0">
                <a:solidFill>
                  <a:schemeClr val="accent3">
                    <a:lumMod val="50000"/>
                  </a:schemeClr>
                </a:solidFill>
              </a:rPr>
              <a:t> &amp; Marketing coordinator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7477" y="3582219"/>
            <a:ext cx="2446208" cy="3009900"/>
          </a:xfrm>
          <a:prstGeom prst="rect">
            <a:avLst/>
          </a:prstGeom>
        </p:spPr>
      </p:pic>
    </p:spTree>
    <p:extLst>
      <p:ext uri="{BB962C8B-B14F-4D97-AF65-F5344CB8AC3E}">
        <p14:creationId xmlns:p14="http://schemas.microsoft.com/office/powerpoint/2010/main" val="2957740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#7 – Be patient </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Sometimes the jobs will not close when they say (ex: closes at 75 applicants instead of the date)</a:t>
            </a:r>
          </a:p>
          <a:p>
            <a:r>
              <a:rPr lang="en-US" sz="2800" b="1" dirty="0"/>
              <a:t>Sometimes HR will take longer than they should have</a:t>
            </a:r>
          </a:p>
          <a:p>
            <a:r>
              <a:rPr lang="en-US" sz="2800" b="1" dirty="0"/>
              <a:t>Sometimes you will get a call for an interview 3 months after you’ve started a different job… especially on the rolling jobs (may apply in January, but you’ll get a call in July) </a:t>
            </a:r>
          </a:p>
          <a:p>
            <a:endParaRPr lang="en-US" sz="2800" b="1" dirty="0"/>
          </a:p>
        </p:txBody>
      </p:sp>
    </p:spTree>
    <p:extLst>
      <p:ext uri="{BB962C8B-B14F-4D97-AF65-F5344CB8AC3E}">
        <p14:creationId xmlns:p14="http://schemas.microsoft.com/office/powerpoint/2010/main" val="376256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Once you’re in, you’re in! </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Federal hiring is based on ranks – </a:t>
            </a:r>
          </a:p>
          <a:p>
            <a:pPr lvl="1"/>
            <a:r>
              <a:rPr lang="en-US" sz="2600" dirty="0"/>
              <a:t>Civilian, Veteran, Disabled, Federal Seasonal Employee, Federal Permanent Employee</a:t>
            </a:r>
          </a:p>
          <a:p>
            <a:r>
              <a:rPr lang="en-US" sz="2800" b="1" dirty="0"/>
              <a:t>Once you’ve crossed into the Federal realm, much easier to move around within it.  </a:t>
            </a:r>
          </a:p>
          <a:p>
            <a:r>
              <a:rPr lang="en-US" sz="2800" b="1" dirty="0"/>
              <a:t>Getting perm status is difficult, and you may have to move around</a:t>
            </a:r>
          </a:p>
          <a:p>
            <a:pPr lvl="1"/>
            <a:r>
              <a:rPr lang="en-US" sz="2600" dirty="0"/>
              <a:t>EX: Yosemite </a:t>
            </a:r>
            <a:r>
              <a:rPr lang="en-US" sz="2600" dirty="0">
                <a:sym typeface="Wingdings" panose="05000000000000000000" pitchFamily="2" charset="2"/>
              </a:rPr>
              <a:t> </a:t>
            </a:r>
            <a:r>
              <a:rPr lang="en-US" sz="2600" dirty="0"/>
              <a:t>Federal Prison </a:t>
            </a:r>
            <a:r>
              <a:rPr lang="en-US" sz="2600" dirty="0">
                <a:sym typeface="Wingdings" panose="05000000000000000000" pitchFamily="2" charset="2"/>
              </a:rPr>
              <a:t> </a:t>
            </a:r>
            <a:r>
              <a:rPr lang="en-US" sz="2600" dirty="0"/>
              <a:t>Yosemite</a:t>
            </a:r>
          </a:p>
          <a:p>
            <a:endParaRPr lang="en-US" sz="2800" b="1" dirty="0"/>
          </a:p>
        </p:txBody>
      </p:sp>
    </p:spTree>
    <p:extLst>
      <p:ext uri="{BB962C8B-B14F-4D97-AF65-F5344CB8AC3E}">
        <p14:creationId xmlns:p14="http://schemas.microsoft.com/office/powerpoint/2010/main" val="214202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3041" y="2586318"/>
            <a:ext cx="11836400" cy="1400530"/>
          </a:xfrm>
        </p:spPr>
        <p:txBody>
          <a:bodyPr/>
          <a:lstStyle/>
          <a:p>
            <a:pPr algn="ctr"/>
            <a:r>
              <a:rPr lang="en-US" sz="8800" dirty="0">
                <a:solidFill>
                  <a:schemeClr val="accent5">
                    <a:lumMod val="75000"/>
                  </a:schemeClr>
                </a:solidFill>
                <a:latin typeface="Drone Ranger 01" pitchFamily="50" charset="0"/>
                <a:ea typeface="Drone Ranger 01 Inked" charset="0"/>
                <a:cs typeface="Drone Ranger 01 Inked" charset="0"/>
              </a:rPr>
              <a:t>Questions? </a:t>
            </a:r>
          </a:p>
        </p:txBody>
      </p:sp>
    </p:spTree>
    <p:extLst>
      <p:ext uri="{BB962C8B-B14F-4D97-AF65-F5344CB8AC3E}">
        <p14:creationId xmlns:p14="http://schemas.microsoft.com/office/powerpoint/2010/main" val="69569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111" y="320638"/>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Lots of job options after </a:t>
            </a:r>
            <a:r>
              <a:rPr lang="en-US" dirty="0" err="1">
                <a:solidFill>
                  <a:schemeClr val="tx2">
                    <a:lumMod val="75000"/>
                  </a:schemeClr>
                </a:solidFill>
                <a:latin typeface="Drone Ranger 01" pitchFamily="50" charset="0"/>
                <a:ea typeface="Drone Ranger 01 Inked" charset="0"/>
                <a:cs typeface="Drone Ranger 01 Inked" charset="0"/>
              </a:rPr>
              <a:t>ucc</a:t>
            </a:r>
            <a:endParaRPr lang="en-US" dirty="0">
              <a:solidFill>
                <a:schemeClr val="tx2">
                  <a:lumMod val="75000"/>
                </a:schemeClr>
              </a:solidFill>
              <a:latin typeface="Drone Ranger 01" pitchFamily="50" charset="0"/>
              <a:ea typeface="Drone Ranger 01 Inked" charset="0"/>
              <a:cs typeface="Drone Ranger 01 Inked" charset="0"/>
            </a:endParaRPr>
          </a:p>
        </p:txBody>
      </p:sp>
      <p:sp>
        <p:nvSpPr>
          <p:cNvPr id="3" name="Content Placeholder 2"/>
          <p:cNvSpPr>
            <a:spLocks noGrp="1"/>
          </p:cNvSpPr>
          <p:nvPr>
            <p:ph idx="1"/>
          </p:nvPr>
        </p:nvSpPr>
        <p:spPr>
          <a:xfrm>
            <a:off x="1260437" y="1420602"/>
            <a:ext cx="7223163" cy="5152918"/>
          </a:xfrm>
        </p:spPr>
        <p:txBody>
          <a:bodyPr>
            <a:normAutofit lnSpcReduction="10000"/>
          </a:bodyPr>
          <a:lstStyle/>
          <a:p>
            <a:r>
              <a:rPr lang="en-US" sz="2800" b="1" dirty="0"/>
              <a:t>Federal Jobs </a:t>
            </a:r>
          </a:p>
          <a:p>
            <a:pPr lvl="1"/>
            <a:r>
              <a:rPr lang="en-US" sz="2600" dirty="0"/>
              <a:t>(We’re mainly focusing on this one)</a:t>
            </a:r>
          </a:p>
          <a:p>
            <a:pPr marL="0" indent="0">
              <a:buNone/>
            </a:pPr>
            <a:endParaRPr lang="en-US" sz="2800" b="1" dirty="0"/>
          </a:p>
          <a:p>
            <a:r>
              <a:rPr lang="en-US" sz="2800" b="1" dirty="0"/>
              <a:t>State Jobs </a:t>
            </a:r>
          </a:p>
          <a:p>
            <a:pPr marL="0" indent="0">
              <a:buNone/>
            </a:pPr>
            <a:endParaRPr lang="en-US" sz="2800" b="1" dirty="0"/>
          </a:p>
          <a:p>
            <a:r>
              <a:rPr lang="en-US" sz="2800" b="1" dirty="0"/>
              <a:t>Corps Staff positions </a:t>
            </a:r>
          </a:p>
          <a:p>
            <a:pPr marL="0" indent="0">
              <a:buNone/>
            </a:pPr>
            <a:endParaRPr lang="en-US" sz="2800" b="1" dirty="0"/>
          </a:p>
          <a:p>
            <a:r>
              <a:rPr lang="en-US" sz="2800" b="1" dirty="0"/>
              <a:t>Community Jobs </a:t>
            </a:r>
          </a:p>
          <a:p>
            <a:pPr marL="0" indent="0">
              <a:buNone/>
            </a:pPr>
            <a:endParaRPr lang="en-US" sz="2800" b="1" dirty="0"/>
          </a:p>
          <a:p>
            <a:r>
              <a:rPr lang="en-US" sz="2800" b="1" dirty="0"/>
              <a:t>Non-Profit jobs</a:t>
            </a:r>
          </a:p>
          <a:p>
            <a:pPr marL="914400" lvl="2" indent="0">
              <a:buNone/>
            </a:pPr>
            <a:endParaRPr lang="en-US" dirty="0"/>
          </a:p>
          <a:p>
            <a:pPr lvl="1"/>
            <a:endParaRPr lang="en-US" dirty="0"/>
          </a:p>
          <a:p>
            <a:pPr marL="914400" lvl="2" indent="0">
              <a:buNone/>
            </a:pPr>
            <a:endParaRPr lang="en-US" dirty="0"/>
          </a:p>
        </p:txBody>
      </p:sp>
    </p:spTree>
    <p:extLst>
      <p:ext uri="{BB962C8B-B14F-4D97-AF65-F5344CB8AC3E}">
        <p14:creationId xmlns:p14="http://schemas.microsoft.com/office/powerpoint/2010/main" val="325147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Drone Ranger 01" pitchFamily="50" charset="0"/>
                <a:ea typeface="Drone Ranger 01 Inked" charset="0"/>
                <a:cs typeface="Drone Ranger 01 Inked" charset="0"/>
              </a:rPr>
              <a:t>The Federal Hiring Process - in 7 steps</a:t>
            </a:r>
          </a:p>
        </p:txBody>
      </p:sp>
      <p:sp>
        <p:nvSpPr>
          <p:cNvPr id="3" name="Content Placeholder 2"/>
          <p:cNvSpPr>
            <a:spLocks noGrp="1"/>
          </p:cNvSpPr>
          <p:nvPr>
            <p:ph idx="1"/>
          </p:nvPr>
        </p:nvSpPr>
        <p:spPr>
          <a:xfrm>
            <a:off x="1260437" y="1542522"/>
            <a:ext cx="7223163" cy="5152918"/>
          </a:xfrm>
        </p:spPr>
        <p:txBody>
          <a:bodyPr>
            <a:normAutofit/>
          </a:bodyPr>
          <a:lstStyle/>
          <a:p>
            <a:r>
              <a:rPr lang="en-US" sz="2800" b="1" dirty="0"/>
              <a:t>1 Website – USAJobs.gov </a:t>
            </a:r>
          </a:p>
          <a:p>
            <a:pPr lvl="1"/>
            <a:r>
              <a:rPr lang="en-US" dirty="0"/>
              <a:t>STEP #1 – Find the jobs you want to apply for</a:t>
            </a:r>
          </a:p>
          <a:p>
            <a:pPr lvl="1"/>
            <a:r>
              <a:rPr lang="en-US" dirty="0"/>
              <a:t>STEP #2 - Set up a </a:t>
            </a:r>
            <a:r>
              <a:rPr lang="en-US" dirty="0" err="1"/>
              <a:t>USAJobs</a:t>
            </a:r>
            <a:r>
              <a:rPr lang="en-US" dirty="0"/>
              <a:t> Resume</a:t>
            </a:r>
          </a:p>
          <a:p>
            <a:pPr lvl="1"/>
            <a:r>
              <a:rPr lang="en-US" dirty="0"/>
              <a:t>STEP #3 – Make a position specific resume</a:t>
            </a:r>
          </a:p>
          <a:p>
            <a:pPr lvl="2"/>
            <a:r>
              <a:rPr lang="en-US" dirty="0"/>
              <a:t>Cover letters don’t hurt either</a:t>
            </a:r>
          </a:p>
          <a:p>
            <a:pPr lvl="1"/>
            <a:r>
              <a:rPr lang="en-US" dirty="0"/>
              <a:t>STEP #4 – Beat “The Cert” </a:t>
            </a:r>
          </a:p>
          <a:p>
            <a:pPr lvl="1"/>
            <a:r>
              <a:rPr lang="en-US" dirty="0"/>
              <a:t>STEP #5 – Know how HR Works </a:t>
            </a:r>
          </a:p>
          <a:p>
            <a:pPr lvl="2"/>
            <a:r>
              <a:rPr lang="en-US" dirty="0"/>
              <a:t>(**have someone on the inside rooting for you**) </a:t>
            </a:r>
          </a:p>
          <a:p>
            <a:pPr lvl="1"/>
            <a:r>
              <a:rPr lang="en-US" dirty="0"/>
              <a:t>STEP #6 – Apply… a lot… </a:t>
            </a:r>
          </a:p>
          <a:p>
            <a:pPr lvl="1"/>
            <a:r>
              <a:rPr lang="en-US" dirty="0"/>
              <a:t>STEP #7 - Be patient</a:t>
            </a:r>
          </a:p>
          <a:p>
            <a:pPr lvl="2"/>
            <a:r>
              <a:rPr lang="en-US" dirty="0"/>
              <a:t>Know how the jobs you are applying for works</a:t>
            </a:r>
          </a:p>
          <a:p>
            <a:pPr lvl="1"/>
            <a:r>
              <a:rPr lang="en-US" b="1" dirty="0"/>
              <a:t> </a:t>
            </a:r>
            <a:r>
              <a:rPr lang="en-US" sz="2800" b="1" dirty="0"/>
              <a:t>Once you’re in, you’re in! </a:t>
            </a:r>
          </a:p>
          <a:p>
            <a:pPr marL="914400" lvl="2" indent="0">
              <a:buNone/>
            </a:pPr>
            <a:endParaRPr lang="en-US" dirty="0"/>
          </a:p>
          <a:p>
            <a:pPr lvl="1"/>
            <a:endParaRPr lang="en-US" dirty="0"/>
          </a:p>
          <a:p>
            <a:pPr marL="914400" lvl="2" indent="0">
              <a:buNone/>
            </a:pPr>
            <a:endParaRPr lang="en-US" dirty="0"/>
          </a:p>
        </p:txBody>
      </p:sp>
    </p:spTree>
    <p:extLst>
      <p:ext uri="{BB962C8B-B14F-4D97-AF65-F5344CB8AC3E}">
        <p14:creationId xmlns:p14="http://schemas.microsoft.com/office/powerpoint/2010/main" val="2162326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#1 – find the jobs you want</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fontScale="92500" lnSpcReduction="20000"/>
          </a:bodyPr>
          <a:lstStyle/>
          <a:p>
            <a:r>
              <a:rPr lang="en-US" sz="2800" b="1" dirty="0"/>
              <a:t>Know positions names, ranks, keywords, etc.</a:t>
            </a:r>
          </a:p>
          <a:p>
            <a:pPr lvl="1"/>
            <a:r>
              <a:rPr lang="en-US" sz="2600" dirty="0"/>
              <a:t>There are two types of jobs – Jan-Feb jobs, and rolling jobs </a:t>
            </a:r>
          </a:p>
          <a:p>
            <a:pPr lvl="1"/>
            <a:r>
              <a:rPr lang="en-US" sz="2600" dirty="0"/>
              <a:t> Rolling jobs could have a need at any time </a:t>
            </a:r>
          </a:p>
          <a:p>
            <a:pPr lvl="1"/>
            <a:r>
              <a:rPr lang="en-US" sz="2600" dirty="0"/>
              <a:t>(Fill out ASAP)</a:t>
            </a:r>
          </a:p>
          <a:p>
            <a:pPr marL="457200" lvl="1" indent="0">
              <a:buNone/>
            </a:pPr>
            <a:endParaRPr lang="en-US" sz="2600" b="1" dirty="0"/>
          </a:p>
          <a:p>
            <a:r>
              <a:rPr lang="en-US" sz="2800" b="1" dirty="0"/>
              <a:t>Set up an email alert search for new positions coming on boards </a:t>
            </a:r>
          </a:p>
          <a:p>
            <a:pPr lvl="1"/>
            <a:r>
              <a:rPr lang="en-US" sz="2600" dirty="0"/>
              <a:t>(set up for EVERY DAY alerts, some job app periods only last a few days)</a:t>
            </a:r>
          </a:p>
          <a:p>
            <a:endParaRPr lang="en-US" sz="2800" b="1" dirty="0"/>
          </a:p>
          <a:p>
            <a:r>
              <a:rPr lang="en-US" sz="2800" b="1" dirty="0"/>
              <a:t>Save jobs you might be interested in</a:t>
            </a:r>
          </a:p>
        </p:txBody>
      </p:sp>
    </p:spTree>
    <p:extLst>
      <p:ext uri="{BB962C8B-B14F-4D97-AF65-F5344CB8AC3E}">
        <p14:creationId xmlns:p14="http://schemas.microsoft.com/office/powerpoint/2010/main" val="131502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#2 – Set up </a:t>
            </a:r>
            <a:r>
              <a:rPr lang="en-US" dirty="0" err="1">
                <a:solidFill>
                  <a:schemeClr val="tx2">
                    <a:lumMod val="75000"/>
                  </a:schemeClr>
                </a:solidFill>
                <a:latin typeface="Drone Ranger 01" pitchFamily="50" charset="0"/>
                <a:ea typeface="Drone Ranger 01 Inked" charset="0"/>
                <a:cs typeface="Drone Ranger 01 Inked" charset="0"/>
              </a:rPr>
              <a:t>Usajobs</a:t>
            </a:r>
            <a:r>
              <a:rPr lang="en-US" dirty="0">
                <a:solidFill>
                  <a:schemeClr val="tx2">
                    <a:lumMod val="75000"/>
                  </a:schemeClr>
                </a:solidFill>
                <a:latin typeface="Drone Ranger 01" pitchFamily="50" charset="0"/>
                <a:ea typeface="Drone Ranger 01 Inked" charset="0"/>
                <a:cs typeface="Drone Ranger 01 Inked" charset="0"/>
              </a:rPr>
              <a:t> resume</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Include everything ever that’s awesome about you (Think – LinkedIn, but ugly) </a:t>
            </a:r>
          </a:p>
          <a:p>
            <a:pPr marL="0" indent="0">
              <a:buNone/>
            </a:pPr>
            <a:endParaRPr lang="en-US" sz="2800" b="1" dirty="0"/>
          </a:p>
          <a:p>
            <a:r>
              <a:rPr lang="en-US" sz="2800" b="1" dirty="0"/>
              <a:t>Including all good skills, (</a:t>
            </a:r>
            <a:r>
              <a:rPr lang="en-US" sz="2800" b="1" dirty="0" err="1"/>
              <a:t>ie</a:t>
            </a:r>
            <a:r>
              <a:rPr lang="en-US" sz="2800" b="1" dirty="0"/>
              <a:t>: Keywords)</a:t>
            </a:r>
          </a:p>
          <a:p>
            <a:pPr marL="0" indent="0">
              <a:buNone/>
            </a:pPr>
            <a:r>
              <a:rPr lang="en-US" sz="2800" b="1" dirty="0"/>
              <a:t> </a:t>
            </a:r>
          </a:p>
          <a:p>
            <a:r>
              <a:rPr lang="en-US" sz="2800" b="1" dirty="0"/>
              <a:t>Make it searchable (cause why not) </a:t>
            </a:r>
            <a:endParaRPr lang="en-US" sz="2600" dirty="0"/>
          </a:p>
        </p:txBody>
      </p:sp>
    </p:spTree>
    <p:extLst>
      <p:ext uri="{BB962C8B-B14F-4D97-AF65-F5344CB8AC3E}">
        <p14:creationId xmlns:p14="http://schemas.microsoft.com/office/powerpoint/2010/main" val="1141514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951" y="304800"/>
            <a:ext cx="10733089"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#3 – make a short (position specific)     resume</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837730" y="1705330"/>
            <a:ext cx="8493163" cy="4831403"/>
          </a:xfrm>
        </p:spPr>
        <p:txBody>
          <a:bodyPr>
            <a:normAutofit/>
          </a:bodyPr>
          <a:lstStyle/>
          <a:p>
            <a:r>
              <a:rPr lang="en-US" sz="2800" b="1" dirty="0"/>
              <a:t>Include the most pertinent skills and jobs RIGHT ON THE FRONT PAGE </a:t>
            </a:r>
          </a:p>
          <a:p>
            <a:pPr marL="0" indent="0">
              <a:buNone/>
            </a:pPr>
            <a:endParaRPr lang="en-US" sz="2800" b="1" dirty="0"/>
          </a:p>
          <a:p>
            <a:r>
              <a:rPr lang="en-US" sz="2800" b="1" dirty="0"/>
              <a:t>Concise is critical - </a:t>
            </a:r>
            <a:r>
              <a:rPr lang="en-US" sz="2400" b="1" dirty="0"/>
              <a:t>(again… </a:t>
            </a:r>
            <a:r>
              <a:rPr lang="en-US" sz="2400" b="1" dirty="0" err="1"/>
              <a:t>ie</a:t>
            </a:r>
            <a:r>
              <a:rPr lang="en-US" sz="2400" b="1" dirty="0"/>
              <a:t>: Keywords)</a:t>
            </a:r>
            <a:endParaRPr lang="en-US" sz="2600" dirty="0"/>
          </a:p>
          <a:p>
            <a:pPr marL="0" indent="0">
              <a:buNone/>
            </a:pPr>
            <a:endParaRPr lang="en-US" sz="2800" b="1" dirty="0"/>
          </a:p>
        </p:txBody>
      </p:sp>
    </p:spTree>
    <p:extLst>
      <p:ext uri="{BB962C8B-B14F-4D97-AF65-F5344CB8AC3E}">
        <p14:creationId xmlns:p14="http://schemas.microsoft.com/office/powerpoint/2010/main" val="88883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#4 – Beat the Cert</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The Cert = the computer you have to beat before a human ever looks at your resume</a:t>
            </a:r>
          </a:p>
          <a:p>
            <a:pPr marL="0" indent="0">
              <a:buNone/>
            </a:pPr>
            <a:endParaRPr lang="en-US" sz="2800" b="1" dirty="0"/>
          </a:p>
          <a:p>
            <a:r>
              <a:rPr lang="en-US" sz="2800" b="1" dirty="0"/>
              <a:t>Don’t lie… but think REALLY highly of yourself</a:t>
            </a:r>
          </a:p>
          <a:p>
            <a:pPr lvl="1"/>
            <a:r>
              <a:rPr lang="en-US" sz="2600" dirty="0"/>
              <a:t>You have to backup everything you say in an interview, so know how you’re going to back up your claim</a:t>
            </a:r>
          </a:p>
          <a:p>
            <a:pPr lvl="1"/>
            <a:r>
              <a:rPr lang="en-US" sz="2600" dirty="0"/>
              <a:t>Ex: if it mentions old technology but you’ve used the new equivalent, say you have experience with it</a:t>
            </a:r>
          </a:p>
        </p:txBody>
      </p:sp>
    </p:spTree>
    <p:extLst>
      <p:ext uri="{BB962C8B-B14F-4D97-AF65-F5344CB8AC3E}">
        <p14:creationId xmlns:p14="http://schemas.microsoft.com/office/powerpoint/2010/main" val="254705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#5 – know how </a:t>
            </a:r>
            <a:r>
              <a:rPr lang="en-US" dirty="0" err="1">
                <a:solidFill>
                  <a:schemeClr val="tx2">
                    <a:lumMod val="75000"/>
                  </a:schemeClr>
                </a:solidFill>
                <a:latin typeface="Drone Ranger 01" pitchFamily="50" charset="0"/>
                <a:ea typeface="Drone Ranger 01 Inked" charset="0"/>
                <a:cs typeface="Drone Ranger 01 Inked" charset="0"/>
              </a:rPr>
              <a:t>hr</a:t>
            </a:r>
            <a:r>
              <a:rPr lang="en-US" dirty="0">
                <a:solidFill>
                  <a:schemeClr val="tx2">
                    <a:lumMod val="75000"/>
                  </a:schemeClr>
                </a:solidFill>
                <a:latin typeface="Drone Ranger 01" pitchFamily="50" charset="0"/>
                <a:ea typeface="Drone Ranger 01 Inked" charset="0"/>
                <a:cs typeface="Drone Ranger 01 Inked" charset="0"/>
              </a:rPr>
              <a:t> works  </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HR is messy </a:t>
            </a:r>
          </a:p>
          <a:p>
            <a:r>
              <a:rPr lang="en-US" sz="2800" b="1" dirty="0"/>
              <a:t>HR = people who see your resume after you beat the computer, but before the place you’re applying to does. </a:t>
            </a:r>
          </a:p>
          <a:p>
            <a:r>
              <a:rPr lang="en-US" sz="2800" b="1" dirty="0"/>
              <a:t>Usually have 0 experience in your position, and go based on your resume (IE: KEYWORDS) </a:t>
            </a:r>
          </a:p>
          <a:p>
            <a:r>
              <a:rPr lang="en-US" sz="2800" b="1" dirty="0"/>
              <a:t>Each and every Forest District, Park Service Region, and BLM Field office has their own HR, and their own system, (so having someone on the inside poking them is REALLY helpful!)</a:t>
            </a:r>
          </a:p>
        </p:txBody>
      </p:sp>
    </p:spTree>
    <p:extLst>
      <p:ext uri="{BB962C8B-B14F-4D97-AF65-F5344CB8AC3E}">
        <p14:creationId xmlns:p14="http://schemas.microsoft.com/office/powerpoint/2010/main" val="642907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351" y="294640"/>
            <a:ext cx="9404723" cy="1400530"/>
          </a:xfrm>
        </p:spPr>
        <p:txBody>
          <a:bodyPr/>
          <a:lstStyle/>
          <a:p>
            <a:r>
              <a:rPr lang="en-US" dirty="0">
                <a:solidFill>
                  <a:schemeClr val="tx2">
                    <a:lumMod val="75000"/>
                  </a:schemeClr>
                </a:solidFill>
                <a:latin typeface="Drone Ranger 01" pitchFamily="50" charset="0"/>
                <a:ea typeface="Drone Ranger 01 Inked" charset="0"/>
                <a:cs typeface="Drone Ranger 01 Inked" charset="0"/>
              </a:rPr>
              <a:t>Step #6 – Apply…. A lot  </a:t>
            </a:r>
          </a:p>
        </p:txBody>
      </p:sp>
      <p:sp>
        <p:nvSpPr>
          <p:cNvPr id="5" name="Content Placeholder 2">
            <a:extLst>
              <a:ext uri="{FF2B5EF4-FFF2-40B4-BE49-F238E27FC236}">
                <a16:creationId xmlns:a16="http://schemas.microsoft.com/office/drawing/2014/main" id="{D5CB5F64-9E39-4313-8A5B-CD66C7E837F4}"/>
              </a:ext>
            </a:extLst>
          </p:cNvPr>
          <p:cNvSpPr>
            <a:spLocks noGrp="1"/>
          </p:cNvSpPr>
          <p:nvPr>
            <p:ph idx="1"/>
          </p:nvPr>
        </p:nvSpPr>
        <p:spPr>
          <a:xfrm>
            <a:off x="990130" y="1329162"/>
            <a:ext cx="8493163" cy="4831403"/>
          </a:xfrm>
        </p:spPr>
        <p:txBody>
          <a:bodyPr>
            <a:normAutofit/>
          </a:bodyPr>
          <a:lstStyle/>
          <a:p>
            <a:r>
              <a:rPr lang="en-US" sz="2800" b="1" dirty="0"/>
              <a:t>Highly unlikely you will get the first job you apply for, </a:t>
            </a:r>
          </a:p>
          <a:p>
            <a:pPr marL="0" indent="0">
              <a:buNone/>
            </a:pPr>
            <a:endParaRPr lang="en-US" sz="2800" b="1" dirty="0"/>
          </a:p>
          <a:p>
            <a:r>
              <a:rPr lang="en-US" sz="2800" dirty="0"/>
              <a:t>EX: Average Park Ranger does ~ 45-70 applications before getting their first job</a:t>
            </a:r>
          </a:p>
        </p:txBody>
      </p:sp>
    </p:spTree>
    <p:extLst>
      <p:ext uri="{BB962C8B-B14F-4D97-AF65-F5344CB8AC3E}">
        <p14:creationId xmlns:p14="http://schemas.microsoft.com/office/powerpoint/2010/main" val="930402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2">
      <a:dk1>
        <a:srgbClr val="000000"/>
      </a:dk1>
      <a:lt1>
        <a:srgbClr val="FFFFFF"/>
      </a:lt1>
      <a:dk2>
        <a:srgbClr val="212745"/>
      </a:dk2>
      <a:lt2>
        <a:srgbClr val="61A400"/>
      </a:lt2>
      <a:accent1>
        <a:srgbClr val="CF5C00"/>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3209</TotalTime>
  <Words>639</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Century Gothic</vt:lpstr>
      <vt:lpstr>Drone Ranger 01</vt:lpstr>
      <vt:lpstr>Drone Ranger 01 Inked</vt:lpstr>
      <vt:lpstr>Wingdings</vt:lpstr>
      <vt:lpstr>Wingdings 3</vt:lpstr>
      <vt:lpstr>Ion</vt:lpstr>
      <vt:lpstr>Career Life  after UCC! </vt:lpstr>
      <vt:lpstr>Lots of job options after ucc</vt:lpstr>
      <vt:lpstr>The Federal Hiring Process - in 7 steps</vt:lpstr>
      <vt:lpstr>Step #1 – find the jobs you want</vt:lpstr>
      <vt:lpstr>Step #2 – Set up Usajobs resume</vt:lpstr>
      <vt:lpstr>Step #3 – make a short (position specific)     resume</vt:lpstr>
      <vt:lpstr>Step #4 – Beat the Cert</vt:lpstr>
      <vt:lpstr>Step #5 – know how hr works  </vt:lpstr>
      <vt:lpstr>Step #6 – Apply…. A lot  </vt:lpstr>
      <vt:lpstr>Step #7 – Be patient </vt:lpstr>
      <vt:lpstr>Once you’re in, you’re in!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UCC!</dc:title>
  <dc:creator>Elizabeth Kirkham</dc:creator>
  <cp:lastModifiedBy>Liz Sodja</cp:lastModifiedBy>
  <cp:revision>20</cp:revision>
  <dcterms:created xsi:type="dcterms:W3CDTF">2017-02-14T00:11:22Z</dcterms:created>
  <dcterms:modified xsi:type="dcterms:W3CDTF">2017-08-13T00:05:48Z</dcterms:modified>
</cp:coreProperties>
</file>