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29"/>
  </p:notesMasterIdLst>
  <p:handoutMasterIdLst>
    <p:handoutMasterId r:id="rId30"/>
  </p:handoutMasterIdLst>
  <p:sldIdLst>
    <p:sldId id="595" r:id="rId2"/>
    <p:sldId id="606" r:id="rId3"/>
    <p:sldId id="611" r:id="rId4"/>
    <p:sldId id="562" r:id="rId5"/>
    <p:sldId id="629" r:id="rId6"/>
    <p:sldId id="596" r:id="rId7"/>
    <p:sldId id="607" r:id="rId8"/>
    <p:sldId id="608" r:id="rId9"/>
    <p:sldId id="626" r:id="rId10"/>
    <p:sldId id="610" r:id="rId11"/>
    <p:sldId id="597" r:id="rId12"/>
    <p:sldId id="609" r:id="rId13"/>
    <p:sldId id="603" r:id="rId14"/>
    <p:sldId id="627" r:id="rId15"/>
    <p:sldId id="564" r:id="rId16"/>
    <p:sldId id="593" r:id="rId17"/>
    <p:sldId id="625" r:id="rId18"/>
    <p:sldId id="594" r:id="rId19"/>
    <p:sldId id="590" r:id="rId20"/>
    <p:sldId id="614" r:id="rId21"/>
    <p:sldId id="630" r:id="rId22"/>
    <p:sldId id="631" r:id="rId23"/>
    <p:sldId id="632" r:id="rId24"/>
    <p:sldId id="600" r:id="rId25"/>
    <p:sldId id="602" r:id="rId26"/>
    <p:sldId id="605" r:id="rId27"/>
    <p:sldId id="633" r:id="rId28"/>
  </p:sldIdLst>
  <p:sldSz cx="9144000" cy="6858000" type="screen4x3"/>
  <p:notesSz cx="6946900" cy="9220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103" autoAdjust="0"/>
  </p:normalViewPr>
  <p:slideViewPr>
    <p:cSldViewPr>
      <p:cViewPr>
        <p:scale>
          <a:sx n="68" d="100"/>
          <a:sy n="68" d="100"/>
        </p:scale>
        <p:origin x="-2874" y="-4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080"/>
    </p:cViewPr>
  </p:sorterViewPr>
  <p:notesViewPr>
    <p:cSldViewPr>
      <p:cViewPr>
        <p:scale>
          <a:sx n="100" d="100"/>
          <a:sy n="100" d="100"/>
        </p:scale>
        <p:origin x="-1476" y="864"/>
      </p:cViewPr>
      <p:guideLst>
        <p:guide orient="horz" pos="2904"/>
        <p:guide pos="218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5679F3-60E9-4B36-92B9-AF936382DFE8}" type="doc">
      <dgm:prSet loTypeId="urn:microsoft.com/office/officeart/2005/8/layout/cycle1" loCatId="cycle" qsTypeId="urn:microsoft.com/office/officeart/2005/8/quickstyle/simple1" qsCatId="simple" csTypeId="urn:microsoft.com/office/officeart/2005/8/colors/accent1_2" csCatId="accent1" phldr="1"/>
      <dgm:spPr/>
    </dgm:pt>
    <dgm:pt modelId="{311F7314-8195-4710-B1B2-294B03A10FD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charset="0"/>
            </a:rPr>
            <a:t>Collect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charset="0"/>
            </a:rPr>
            <a:t>Feedback</a:t>
          </a:r>
        </a:p>
      </dgm:t>
    </dgm:pt>
    <dgm:pt modelId="{25963181-4FEA-4910-8829-385F50D1184E}" type="parTrans" cxnId="{F7477370-8426-43EE-96DD-93D07ABA309B}">
      <dgm:prSet/>
      <dgm:spPr/>
      <dgm:t>
        <a:bodyPr/>
        <a:lstStyle/>
        <a:p>
          <a:endParaRPr lang="en-US"/>
        </a:p>
      </dgm:t>
    </dgm:pt>
    <dgm:pt modelId="{253043AB-1260-4687-B3B0-05566625D7A0}" type="sibTrans" cxnId="{F7477370-8426-43EE-96DD-93D07ABA309B}">
      <dgm:prSet/>
      <dgm:spPr>
        <a:solidFill>
          <a:srgbClr val="731F14"/>
        </a:solidFill>
      </dgm:spPr>
      <dgm:t>
        <a:bodyPr/>
        <a:lstStyle/>
        <a:p>
          <a:endParaRPr lang="en-US"/>
        </a:p>
      </dgm:t>
    </dgm:pt>
    <dgm:pt modelId="{93905689-B422-4B29-9E16-C83367A8EE7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charset="0"/>
            </a:rPr>
            <a:t>Interpret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charset="0"/>
            </a:rPr>
            <a:t>Results</a:t>
          </a:r>
        </a:p>
      </dgm:t>
    </dgm:pt>
    <dgm:pt modelId="{50DAF6E2-2DAF-438B-A0BE-F246F339BEDA}" type="parTrans" cxnId="{DE66172C-8F7E-4E16-93E3-F9B38D26C781}">
      <dgm:prSet/>
      <dgm:spPr/>
      <dgm:t>
        <a:bodyPr/>
        <a:lstStyle/>
        <a:p>
          <a:endParaRPr lang="en-US"/>
        </a:p>
      </dgm:t>
    </dgm:pt>
    <dgm:pt modelId="{4A3923A1-EBDC-4999-84BC-1F1D617D06E5}" type="sibTrans" cxnId="{DE66172C-8F7E-4E16-93E3-F9B38D26C781}">
      <dgm:prSet/>
      <dgm:spPr>
        <a:solidFill>
          <a:srgbClr val="731F14"/>
        </a:solidFill>
      </dgm:spPr>
      <dgm:t>
        <a:bodyPr/>
        <a:lstStyle/>
        <a:p>
          <a:endParaRPr lang="en-US"/>
        </a:p>
      </dgm:t>
    </dgm:pt>
    <dgm:pt modelId="{FD28FCA7-BF82-4E13-8BA8-4F019A0009F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charset="0"/>
            </a:rPr>
            <a:t>Read &amp;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charset="0"/>
            </a:rPr>
            <a:t>Learn</a:t>
          </a:r>
        </a:p>
      </dgm:t>
    </dgm:pt>
    <dgm:pt modelId="{F77DD72C-6267-4D66-AD89-503E55FAA3F0}" type="parTrans" cxnId="{6CD77790-7782-4F74-9E94-76423EAEA116}">
      <dgm:prSet/>
      <dgm:spPr/>
      <dgm:t>
        <a:bodyPr/>
        <a:lstStyle/>
        <a:p>
          <a:endParaRPr lang="en-US"/>
        </a:p>
      </dgm:t>
    </dgm:pt>
    <dgm:pt modelId="{A0DC991D-E705-46FC-8429-8888459A6E42}" type="sibTrans" cxnId="{6CD77790-7782-4F74-9E94-76423EAEA116}">
      <dgm:prSet/>
      <dgm:spPr>
        <a:solidFill>
          <a:srgbClr val="731F14"/>
        </a:solidFill>
      </dgm:spPr>
      <dgm:t>
        <a:bodyPr/>
        <a:lstStyle/>
        <a:p>
          <a:endParaRPr lang="en-US"/>
        </a:p>
      </dgm:t>
    </dgm:pt>
    <dgm:pt modelId="{19971500-E422-4E13-A3FB-58F294F65AF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charset="0"/>
            </a:rPr>
            <a:t>Reflect &amp;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charset="0"/>
            </a:rPr>
            <a:t>Discuss</a:t>
          </a:r>
        </a:p>
      </dgm:t>
    </dgm:pt>
    <dgm:pt modelId="{56D00D48-FE32-400E-BEDB-ABEBA2E1C2BD}" type="parTrans" cxnId="{7FC0A9A4-E04A-44D5-AD40-38669D886A51}">
      <dgm:prSet/>
      <dgm:spPr/>
      <dgm:t>
        <a:bodyPr/>
        <a:lstStyle/>
        <a:p>
          <a:endParaRPr lang="en-US"/>
        </a:p>
      </dgm:t>
    </dgm:pt>
    <dgm:pt modelId="{A3F72D46-E293-4179-B344-48A081468BBD}" type="sibTrans" cxnId="{7FC0A9A4-E04A-44D5-AD40-38669D886A51}">
      <dgm:prSet/>
      <dgm:spPr>
        <a:solidFill>
          <a:srgbClr val="731F14"/>
        </a:solidFill>
      </dgm:spPr>
      <dgm:t>
        <a:bodyPr/>
        <a:lstStyle/>
        <a:p>
          <a:endParaRPr lang="en-US"/>
        </a:p>
      </dgm:t>
    </dgm:pt>
    <dgm:pt modelId="{1D1A6451-FDC0-4210-9565-4E6254B02D0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charset="0"/>
            </a:rPr>
            <a:t>Improve</a:t>
          </a:r>
        </a:p>
      </dgm:t>
    </dgm:pt>
    <dgm:pt modelId="{647DF775-2D9E-4752-89B2-D80635E26A54}" type="parTrans" cxnId="{8BFF4366-E245-4165-9D78-5C7E1E422DD4}">
      <dgm:prSet/>
      <dgm:spPr/>
      <dgm:t>
        <a:bodyPr/>
        <a:lstStyle/>
        <a:p>
          <a:endParaRPr lang="en-US"/>
        </a:p>
      </dgm:t>
    </dgm:pt>
    <dgm:pt modelId="{C2E84233-9DAB-4C34-9E10-A71A643F234C}" type="sibTrans" cxnId="{8BFF4366-E245-4165-9D78-5C7E1E422DD4}">
      <dgm:prSet/>
      <dgm:spPr>
        <a:solidFill>
          <a:srgbClr val="731F14"/>
        </a:solidFill>
        <a:ln>
          <a:solidFill>
            <a:srgbClr val="731F14"/>
          </a:solidFill>
        </a:ln>
      </dgm:spPr>
      <dgm:t>
        <a:bodyPr/>
        <a:lstStyle/>
        <a:p>
          <a:endParaRPr lang="en-US"/>
        </a:p>
      </dgm:t>
    </dgm:pt>
    <dgm:pt modelId="{8BCE7DBC-8EE6-48B7-9AEA-A8EAAFC8BF2F}" type="pres">
      <dgm:prSet presAssocID="{F95679F3-60E9-4B36-92B9-AF936382DFE8}" presName="cycle" presStyleCnt="0">
        <dgm:presLayoutVars>
          <dgm:dir/>
          <dgm:resizeHandles val="exact"/>
        </dgm:presLayoutVars>
      </dgm:prSet>
      <dgm:spPr/>
    </dgm:pt>
    <dgm:pt modelId="{52329E81-1835-4839-8F63-3ADBE8555F96}" type="pres">
      <dgm:prSet presAssocID="{311F7314-8195-4710-B1B2-294B03A10FD7}" presName="dummy" presStyleCnt="0"/>
      <dgm:spPr/>
    </dgm:pt>
    <dgm:pt modelId="{88D6CB4E-35EF-49A3-A1AF-4BF967221796}" type="pres">
      <dgm:prSet presAssocID="{311F7314-8195-4710-B1B2-294B03A10FD7}" presName="node" presStyleLbl="revTx" presStyleIdx="0" presStyleCnt="5">
        <dgm:presLayoutVars>
          <dgm:bulletEnabled val="1"/>
        </dgm:presLayoutVars>
      </dgm:prSet>
      <dgm:spPr/>
      <dgm:t>
        <a:bodyPr/>
        <a:lstStyle/>
        <a:p>
          <a:endParaRPr lang="en-US"/>
        </a:p>
      </dgm:t>
    </dgm:pt>
    <dgm:pt modelId="{03719A40-1315-472E-9F00-F225D5ABA4A8}" type="pres">
      <dgm:prSet presAssocID="{253043AB-1260-4687-B3B0-05566625D7A0}" presName="sibTrans" presStyleLbl="node1" presStyleIdx="0" presStyleCnt="5"/>
      <dgm:spPr/>
      <dgm:t>
        <a:bodyPr/>
        <a:lstStyle/>
        <a:p>
          <a:endParaRPr lang="en-US"/>
        </a:p>
      </dgm:t>
    </dgm:pt>
    <dgm:pt modelId="{5C71D0DC-044A-4C2F-A265-485DE917D9B1}" type="pres">
      <dgm:prSet presAssocID="{93905689-B422-4B29-9E16-C83367A8EE7F}" presName="dummy" presStyleCnt="0"/>
      <dgm:spPr/>
    </dgm:pt>
    <dgm:pt modelId="{4851A2F4-12BC-4F1F-9D84-09360CE89BC5}" type="pres">
      <dgm:prSet presAssocID="{93905689-B422-4B29-9E16-C83367A8EE7F}" presName="node" presStyleLbl="revTx" presStyleIdx="1" presStyleCnt="5">
        <dgm:presLayoutVars>
          <dgm:bulletEnabled val="1"/>
        </dgm:presLayoutVars>
      </dgm:prSet>
      <dgm:spPr/>
      <dgm:t>
        <a:bodyPr/>
        <a:lstStyle/>
        <a:p>
          <a:endParaRPr lang="en-US"/>
        </a:p>
      </dgm:t>
    </dgm:pt>
    <dgm:pt modelId="{F00EDD8D-8C5E-4F60-9CFF-918B8D00479E}" type="pres">
      <dgm:prSet presAssocID="{4A3923A1-EBDC-4999-84BC-1F1D617D06E5}" presName="sibTrans" presStyleLbl="node1" presStyleIdx="1" presStyleCnt="5"/>
      <dgm:spPr/>
      <dgm:t>
        <a:bodyPr/>
        <a:lstStyle/>
        <a:p>
          <a:endParaRPr lang="en-US"/>
        </a:p>
      </dgm:t>
    </dgm:pt>
    <dgm:pt modelId="{6D4C5210-38FC-4B01-BA89-8AA0ACCAC386}" type="pres">
      <dgm:prSet presAssocID="{FD28FCA7-BF82-4E13-8BA8-4F019A0009FD}" presName="dummy" presStyleCnt="0"/>
      <dgm:spPr/>
    </dgm:pt>
    <dgm:pt modelId="{482C4D5E-18F5-4E00-9BD5-09148A879727}" type="pres">
      <dgm:prSet presAssocID="{FD28FCA7-BF82-4E13-8BA8-4F019A0009FD}" presName="node" presStyleLbl="revTx" presStyleIdx="2" presStyleCnt="5">
        <dgm:presLayoutVars>
          <dgm:bulletEnabled val="1"/>
        </dgm:presLayoutVars>
      </dgm:prSet>
      <dgm:spPr/>
      <dgm:t>
        <a:bodyPr/>
        <a:lstStyle/>
        <a:p>
          <a:endParaRPr lang="en-US"/>
        </a:p>
      </dgm:t>
    </dgm:pt>
    <dgm:pt modelId="{A0233DE1-03F3-4DA0-8040-929CE2E6DEEA}" type="pres">
      <dgm:prSet presAssocID="{A0DC991D-E705-46FC-8429-8888459A6E42}" presName="sibTrans" presStyleLbl="node1" presStyleIdx="2" presStyleCnt="5"/>
      <dgm:spPr/>
      <dgm:t>
        <a:bodyPr/>
        <a:lstStyle/>
        <a:p>
          <a:endParaRPr lang="en-US"/>
        </a:p>
      </dgm:t>
    </dgm:pt>
    <dgm:pt modelId="{42C6A396-CCE6-4E7B-8902-A7AAC2F61AA8}" type="pres">
      <dgm:prSet presAssocID="{19971500-E422-4E13-A3FB-58F294F65AFC}" presName="dummy" presStyleCnt="0"/>
      <dgm:spPr/>
    </dgm:pt>
    <dgm:pt modelId="{2BCD6EA5-3A3D-4A98-862C-C79D2E63E13C}" type="pres">
      <dgm:prSet presAssocID="{19971500-E422-4E13-A3FB-58F294F65AFC}" presName="node" presStyleLbl="revTx" presStyleIdx="3" presStyleCnt="5">
        <dgm:presLayoutVars>
          <dgm:bulletEnabled val="1"/>
        </dgm:presLayoutVars>
      </dgm:prSet>
      <dgm:spPr/>
      <dgm:t>
        <a:bodyPr/>
        <a:lstStyle/>
        <a:p>
          <a:endParaRPr lang="en-US"/>
        </a:p>
      </dgm:t>
    </dgm:pt>
    <dgm:pt modelId="{8E207A81-4F1F-4A64-BA63-7FA43D03E75C}" type="pres">
      <dgm:prSet presAssocID="{A3F72D46-E293-4179-B344-48A081468BBD}" presName="sibTrans" presStyleLbl="node1" presStyleIdx="3" presStyleCnt="5"/>
      <dgm:spPr/>
      <dgm:t>
        <a:bodyPr/>
        <a:lstStyle/>
        <a:p>
          <a:endParaRPr lang="en-US"/>
        </a:p>
      </dgm:t>
    </dgm:pt>
    <dgm:pt modelId="{6B937D21-5374-48F6-8D91-3B33F3089BB2}" type="pres">
      <dgm:prSet presAssocID="{1D1A6451-FDC0-4210-9565-4E6254B02D07}" presName="dummy" presStyleCnt="0"/>
      <dgm:spPr/>
    </dgm:pt>
    <dgm:pt modelId="{4793D278-24FF-42E3-BC63-FBE60DEFEDF3}" type="pres">
      <dgm:prSet presAssocID="{1D1A6451-FDC0-4210-9565-4E6254B02D07}" presName="node" presStyleLbl="revTx" presStyleIdx="4" presStyleCnt="5">
        <dgm:presLayoutVars>
          <dgm:bulletEnabled val="1"/>
        </dgm:presLayoutVars>
      </dgm:prSet>
      <dgm:spPr/>
      <dgm:t>
        <a:bodyPr/>
        <a:lstStyle/>
        <a:p>
          <a:endParaRPr lang="en-US"/>
        </a:p>
      </dgm:t>
    </dgm:pt>
    <dgm:pt modelId="{13AB0C36-9BFA-4F28-B08F-D14DBF936F14}" type="pres">
      <dgm:prSet presAssocID="{C2E84233-9DAB-4C34-9E10-A71A643F234C}" presName="sibTrans" presStyleLbl="node1" presStyleIdx="4" presStyleCnt="5"/>
      <dgm:spPr/>
      <dgm:t>
        <a:bodyPr/>
        <a:lstStyle/>
        <a:p>
          <a:endParaRPr lang="en-US"/>
        </a:p>
      </dgm:t>
    </dgm:pt>
  </dgm:ptLst>
  <dgm:cxnLst>
    <dgm:cxn modelId="{58E17B18-C785-4AC7-84D7-3278A39EA1DB}" type="presOf" srcId="{FD28FCA7-BF82-4E13-8BA8-4F019A0009FD}" destId="{482C4D5E-18F5-4E00-9BD5-09148A879727}" srcOrd="0" destOrd="0" presId="urn:microsoft.com/office/officeart/2005/8/layout/cycle1"/>
    <dgm:cxn modelId="{55F54F42-86D3-435B-B0D1-836AFE34D146}" type="presOf" srcId="{311F7314-8195-4710-B1B2-294B03A10FD7}" destId="{88D6CB4E-35EF-49A3-A1AF-4BF967221796}" srcOrd="0" destOrd="0" presId="urn:microsoft.com/office/officeart/2005/8/layout/cycle1"/>
    <dgm:cxn modelId="{781C695B-9063-4A92-BE5B-E53E0B25AAA7}" type="presOf" srcId="{93905689-B422-4B29-9E16-C83367A8EE7F}" destId="{4851A2F4-12BC-4F1F-9D84-09360CE89BC5}" srcOrd="0" destOrd="0" presId="urn:microsoft.com/office/officeart/2005/8/layout/cycle1"/>
    <dgm:cxn modelId="{EF2684D1-1C66-406C-82EF-DB824173B66C}" type="presOf" srcId="{F95679F3-60E9-4B36-92B9-AF936382DFE8}" destId="{8BCE7DBC-8EE6-48B7-9AEA-A8EAAFC8BF2F}" srcOrd="0" destOrd="0" presId="urn:microsoft.com/office/officeart/2005/8/layout/cycle1"/>
    <dgm:cxn modelId="{DE66172C-8F7E-4E16-93E3-F9B38D26C781}" srcId="{F95679F3-60E9-4B36-92B9-AF936382DFE8}" destId="{93905689-B422-4B29-9E16-C83367A8EE7F}" srcOrd="1" destOrd="0" parTransId="{50DAF6E2-2DAF-438B-A0BE-F246F339BEDA}" sibTransId="{4A3923A1-EBDC-4999-84BC-1F1D617D06E5}"/>
    <dgm:cxn modelId="{8BFF4366-E245-4165-9D78-5C7E1E422DD4}" srcId="{F95679F3-60E9-4B36-92B9-AF936382DFE8}" destId="{1D1A6451-FDC0-4210-9565-4E6254B02D07}" srcOrd="4" destOrd="0" parTransId="{647DF775-2D9E-4752-89B2-D80635E26A54}" sibTransId="{C2E84233-9DAB-4C34-9E10-A71A643F234C}"/>
    <dgm:cxn modelId="{0906EDAD-F372-4990-8FDA-4211D00DD3D8}" type="presOf" srcId="{A3F72D46-E293-4179-B344-48A081468BBD}" destId="{8E207A81-4F1F-4A64-BA63-7FA43D03E75C}" srcOrd="0" destOrd="0" presId="urn:microsoft.com/office/officeart/2005/8/layout/cycle1"/>
    <dgm:cxn modelId="{CD1A64B4-7E75-47C0-8568-D09899EE0423}" type="presOf" srcId="{C2E84233-9DAB-4C34-9E10-A71A643F234C}" destId="{13AB0C36-9BFA-4F28-B08F-D14DBF936F14}" srcOrd="0" destOrd="0" presId="urn:microsoft.com/office/officeart/2005/8/layout/cycle1"/>
    <dgm:cxn modelId="{F3FD4CDF-1227-4705-BCC7-E7D719BCDFFE}" type="presOf" srcId="{A0DC991D-E705-46FC-8429-8888459A6E42}" destId="{A0233DE1-03F3-4DA0-8040-929CE2E6DEEA}" srcOrd="0" destOrd="0" presId="urn:microsoft.com/office/officeart/2005/8/layout/cycle1"/>
    <dgm:cxn modelId="{6CD77790-7782-4F74-9E94-76423EAEA116}" srcId="{F95679F3-60E9-4B36-92B9-AF936382DFE8}" destId="{FD28FCA7-BF82-4E13-8BA8-4F019A0009FD}" srcOrd="2" destOrd="0" parTransId="{F77DD72C-6267-4D66-AD89-503E55FAA3F0}" sibTransId="{A0DC991D-E705-46FC-8429-8888459A6E42}"/>
    <dgm:cxn modelId="{F4FA3136-FD9C-4EE5-9591-DD0B54FD6708}" type="presOf" srcId="{1D1A6451-FDC0-4210-9565-4E6254B02D07}" destId="{4793D278-24FF-42E3-BC63-FBE60DEFEDF3}" srcOrd="0" destOrd="0" presId="urn:microsoft.com/office/officeart/2005/8/layout/cycle1"/>
    <dgm:cxn modelId="{F7477370-8426-43EE-96DD-93D07ABA309B}" srcId="{F95679F3-60E9-4B36-92B9-AF936382DFE8}" destId="{311F7314-8195-4710-B1B2-294B03A10FD7}" srcOrd="0" destOrd="0" parTransId="{25963181-4FEA-4910-8829-385F50D1184E}" sibTransId="{253043AB-1260-4687-B3B0-05566625D7A0}"/>
    <dgm:cxn modelId="{0405F101-A32D-4AA8-875A-5508D5556BAA}" type="presOf" srcId="{253043AB-1260-4687-B3B0-05566625D7A0}" destId="{03719A40-1315-472E-9F00-F225D5ABA4A8}" srcOrd="0" destOrd="0" presId="urn:microsoft.com/office/officeart/2005/8/layout/cycle1"/>
    <dgm:cxn modelId="{46FA1CE2-662F-4C57-9B14-07B303F398D9}" type="presOf" srcId="{4A3923A1-EBDC-4999-84BC-1F1D617D06E5}" destId="{F00EDD8D-8C5E-4F60-9CFF-918B8D00479E}" srcOrd="0" destOrd="0" presId="urn:microsoft.com/office/officeart/2005/8/layout/cycle1"/>
    <dgm:cxn modelId="{4DBB65AC-7624-4C4E-A558-DEFBE03D2265}" type="presOf" srcId="{19971500-E422-4E13-A3FB-58F294F65AFC}" destId="{2BCD6EA5-3A3D-4A98-862C-C79D2E63E13C}" srcOrd="0" destOrd="0" presId="urn:microsoft.com/office/officeart/2005/8/layout/cycle1"/>
    <dgm:cxn modelId="{7FC0A9A4-E04A-44D5-AD40-38669D886A51}" srcId="{F95679F3-60E9-4B36-92B9-AF936382DFE8}" destId="{19971500-E422-4E13-A3FB-58F294F65AFC}" srcOrd="3" destOrd="0" parTransId="{56D00D48-FE32-400E-BEDB-ABEBA2E1C2BD}" sibTransId="{A3F72D46-E293-4179-B344-48A081468BBD}"/>
    <dgm:cxn modelId="{702070E5-A2BF-4838-9F20-6297C77A8DF5}" type="presParOf" srcId="{8BCE7DBC-8EE6-48B7-9AEA-A8EAAFC8BF2F}" destId="{52329E81-1835-4839-8F63-3ADBE8555F96}" srcOrd="0" destOrd="0" presId="urn:microsoft.com/office/officeart/2005/8/layout/cycle1"/>
    <dgm:cxn modelId="{62017EA1-EF4C-46EF-8776-AED0179F8F88}" type="presParOf" srcId="{8BCE7DBC-8EE6-48B7-9AEA-A8EAAFC8BF2F}" destId="{88D6CB4E-35EF-49A3-A1AF-4BF967221796}" srcOrd="1" destOrd="0" presId="urn:microsoft.com/office/officeart/2005/8/layout/cycle1"/>
    <dgm:cxn modelId="{C39A9CDC-F62E-4F45-A7F5-360594527C6B}" type="presParOf" srcId="{8BCE7DBC-8EE6-48B7-9AEA-A8EAAFC8BF2F}" destId="{03719A40-1315-472E-9F00-F225D5ABA4A8}" srcOrd="2" destOrd="0" presId="urn:microsoft.com/office/officeart/2005/8/layout/cycle1"/>
    <dgm:cxn modelId="{F8B2800D-57AD-4A5A-A792-F7E823C992BA}" type="presParOf" srcId="{8BCE7DBC-8EE6-48B7-9AEA-A8EAAFC8BF2F}" destId="{5C71D0DC-044A-4C2F-A265-485DE917D9B1}" srcOrd="3" destOrd="0" presId="urn:microsoft.com/office/officeart/2005/8/layout/cycle1"/>
    <dgm:cxn modelId="{043E4E92-98EA-4C06-9E5B-F2FE0519B9FB}" type="presParOf" srcId="{8BCE7DBC-8EE6-48B7-9AEA-A8EAAFC8BF2F}" destId="{4851A2F4-12BC-4F1F-9D84-09360CE89BC5}" srcOrd="4" destOrd="0" presId="urn:microsoft.com/office/officeart/2005/8/layout/cycle1"/>
    <dgm:cxn modelId="{3FDA929D-DB84-419D-BCC5-EBF9764EC5B6}" type="presParOf" srcId="{8BCE7DBC-8EE6-48B7-9AEA-A8EAAFC8BF2F}" destId="{F00EDD8D-8C5E-4F60-9CFF-918B8D00479E}" srcOrd="5" destOrd="0" presId="urn:microsoft.com/office/officeart/2005/8/layout/cycle1"/>
    <dgm:cxn modelId="{CCB3EB38-0D53-4D67-9C65-AD342671A967}" type="presParOf" srcId="{8BCE7DBC-8EE6-48B7-9AEA-A8EAAFC8BF2F}" destId="{6D4C5210-38FC-4B01-BA89-8AA0ACCAC386}" srcOrd="6" destOrd="0" presId="urn:microsoft.com/office/officeart/2005/8/layout/cycle1"/>
    <dgm:cxn modelId="{5EA4CE5F-F0ED-450C-B8F0-59C46476D1C6}" type="presParOf" srcId="{8BCE7DBC-8EE6-48B7-9AEA-A8EAAFC8BF2F}" destId="{482C4D5E-18F5-4E00-9BD5-09148A879727}" srcOrd="7" destOrd="0" presId="urn:microsoft.com/office/officeart/2005/8/layout/cycle1"/>
    <dgm:cxn modelId="{5FE3A339-B12D-4DEF-86F6-A9BA81DE28D5}" type="presParOf" srcId="{8BCE7DBC-8EE6-48B7-9AEA-A8EAAFC8BF2F}" destId="{A0233DE1-03F3-4DA0-8040-929CE2E6DEEA}" srcOrd="8" destOrd="0" presId="urn:microsoft.com/office/officeart/2005/8/layout/cycle1"/>
    <dgm:cxn modelId="{5F5864F4-D083-43B3-8B9D-E710384F46E5}" type="presParOf" srcId="{8BCE7DBC-8EE6-48B7-9AEA-A8EAAFC8BF2F}" destId="{42C6A396-CCE6-4E7B-8902-A7AAC2F61AA8}" srcOrd="9" destOrd="0" presId="urn:microsoft.com/office/officeart/2005/8/layout/cycle1"/>
    <dgm:cxn modelId="{8A1F11C1-C0E0-4261-98F4-AB6FC6E7AD27}" type="presParOf" srcId="{8BCE7DBC-8EE6-48B7-9AEA-A8EAAFC8BF2F}" destId="{2BCD6EA5-3A3D-4A98-862C-C79D2E63E13C}" srcOrd="10" destOrd="0" presId="urn:microsoft.com/office/officeart/2005/8/layout/cycle1"/>
    <dgm:cxn modelId="{76AA565F-7C34-4630-BFCB-8721A5A114E6}" type="presParOf" srcId="{8BCE7DBC-8EE6-48B7-9AEA-A8EAAFC8BF2F}" destId="{8E207A81-4F1F-4A64-BA63-7FA43D03E75C}" srcOrd="11" destOrd="0" presId="urn:microsoft.com/office/officeart/2005/8/layout/cycle1"/>
    <dgm:cxn modelId="{4CCF95DA-133B-491C-9AAF-17EA17DE1276}" type="presParOf" srcId="{8BCE7DBC-8EE6-48B7-9AEA-A8EAAFC8BF2F}" destId="{6B937D21-5374-48F6-8D91-3B33F3089BB2}" srcOrd="12" destOrd="0" presId="urn:microsoft.com/office/officeart/2005/8/layout/cycle1"/>
    <dgm:cxn modelId="{8D909D88-7B9C-44DC-A3BB-1D6F66039C8B}" type="presParOf" srcId="{8BCE7DBC-8EE6-48B7-9AEA-A8EAAFC8BF2F}" destId="{4793D278-24FF-42E3-BC63-FBE60DEFEDF3}" srcOrd="13" destOrd="0" presId="urn:microsoft.com/office/officeart/2005/8/layout/cycle1"/>
    <dgm:cxn modelId="{022E0648-0EAE-4242-A788-1381C90CB803}" type="presParOf" srcId="{8BCE7DBC-8EE6-48B7-9AEA-A8EAAFC8BF2F}" destId="{13AB0C36-9BFA-4F28-B08F-D14DBF936F14}"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2866" name="Rectangle 2"/>
          <p:cNvSpPr>
            <a:spLocks noGrp="1" noChangeArrowheads="1"/>
          </p:cNvSpPr>
          <p:nvPr>
            <p:ph type="hdr" sz="quarter"/>
          </p:nvPr>
        </p:nvSpPr>
        <p:spPr bwMode="auto">
          <a:xfrm>
            <a:off x="0" y="0"/>
            <a:ext cx="3010642" cy="461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71" tIns="46185" rIns="92371" bIns="46185" numCol="1" anchor="t" anchorCtr="0" compatLnSpc="1">
            <a:prstTxWarp prst="textNoShape">
              <a:avLst/>
            </a:prstTxWarp>
          </a:bodyPr>
          <a:lstStyle>
            <a:lvl1pPr defTabSz="923072">
              <a:defRPr sz="1200">
                <a:latin typeface="Tahoma" charset="0"/>
              </a:defRPr>
            </a:lvl1pPr>
          </a:lstStyle>
          <a:p>
            <a:pPr>
              <a:defRPr/>
            </a:pPr>
            <a:r>
              <a:rPr lang="en-US"/>
              <a:t>IDEA Train the Trainer - 2010</a:t>
            </a:r>
          </a:p>
        </p:txBody>
      </p:sp>
      <p:sp>
        <p:nvSpPr>
          <p:cNvPr id="292867" name="Rectangle 3"/>
          <p:cNvSpPr>
            <a:spLocks noGrp="1" noChangeArrowheads="1"/>
          </p:cNvSpPr>
          <p:nvPr>
            <p:ph type="dt" sz="quarter" idx="1"/>
          </p:nvPr>
        </p:nvSpPr>
        <p:spPr bwMode="auto">
          <a:xfrm>
            <a:off x="3936260" y="0"/>
            <a:ext cx="3010641" cy="461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71" tIns="46185" rIns="92371" bIns="46185" numCol="1" anchor="t" anchorCtr="0" compatLnSpc="1">
            <a:prstTxWarp prst="textNoShape">
              <a:avLst/>
            </a:prstTxWarp>
          </a:bodyPr>
          <a:lstStyle>
            <a:lvl1pPr algn="r" defTabSz="923072">
              <a:defRPr sz="1200">
                <a:latin typeface="Tahoma" charset="0"/>
              </a:defRPr>
            </a:lvl1pPr>
          </a:lstStyle>
          <a:p>
            <a:pPr>
              <a:defRPr/>
            </a:pPr>
            <a:fld id="{86820FF5-7C84-4994-8A9B-B608A96836B5}" type="datetime1">
              <a:rPr lang="en-US"/>
              <a:pPr>
                <a:defRPr/>
              </a:pPr>
              <a:t>8/8/2012</a:t>
            </a:fld>
            <a:endParaRPr lang="en-US"/>
          </a:p>
        </p:txBody>
      </p:sp>
      <p:sp>
        <p:nvSpPr>
          <p:cNvPr id="292868" name="Rectangle 4"/>
          <p:cNvSpPr>
            <a:spLocks noGrp="1" noChangeArrowheads="1"/>
          </p:cNvSpPr>
          <p:nvPr>
            <p:ph type="ftr" sz="quarter" idx="2"/>
          </p:nvPr>
        </p:nvSpPr>
        <p:spPr bwMode="auto">
          <a:xfrm>
            <a:off x="190849" y="8567050"/>
            <a:ext cx="3010642" cy="65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71" tIns="46185" rIns="92371" bIns="46185" numCol="1" anchor="b" anchorCtr="0" compatLnSpc="1">
            <a:prstTxWarp prst="textNoShape">
              <a:avLst/>
            </a:prstTxWarp>
          </a:bodyPr>
          <a:lstStyle>
            <a:lvl1pPr defTabSz="923072">
              <a:defRPr sz="800">
                <a:solidFill>
                  <a:srgbClr val="000000"/>
                </a:solidFill>
                <a:latin typeface="Tahoma" charset="0"/>
                <a:ea typeface="Arial Unicode MS" pitchFamily="34" charset="-128"/>
                <a:cs typeface="Arial" charset="0"/>
              </a:defRPr>
            </a:lvl1pPr>
          </a:lstStyle>
          <a:p>
            <a:pPr>
              <a:defRPr/>
            </a:pPr>
            <a:r>
              <a:rPr lang="en-US"/>
              <a:t>©2010 The IDEA Center</a:t>
            </a:r>
          </a:p>
          <a:p>
            <a:pPr>
              <a:defRPr/>
            </a:pPr>
            <a:r>
              <a:rPr lang="en-US"/>
              <a:t>These materials may be reproduced for educational/training activities. </a:t>
            </a:r>
          </a:p>
        </p:txBody>
      </p:sp>
      <p:sp>
        <p:nvSpPr>
          <p:cNvPr id="292869" name="Rectangle 5"/>
          <p:cNvSpPr>
            <a:spLocks noGrp="1" noChangeArrowheads="1"/>
          </p:cNvSpPr>
          <p:nvPr>
            <p:ph type="sldNum" sz="quarter" idx="3"/>
          </p:nvPr>
        </p:nvSpPr>
        <p:spPr bwMode="auto">
          <a:xfrm>
            <a:off x="3936260" y="8758873"/>
            <a:ext cx="3010641" cy="461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71" tIns="46185" rIns="92371" bIns="46185" numCol="1" anchor="b" anchorCtr="0" compatLnSpc="1">
            <a:prstTxWarp prst="textNoShape">
              <a:avLst/>
            </a:prstTxWarp>
          </a:bodyPr>
          <a:lstStyle>
            <a:lvl1pPr algn="r" defTabSz="923072">
              <a:defRPr sz="1200">
                <a:latin typeface="Tahoma" charset="0"/>
              </a:defRPr>
            </a:lvl1pPr>
          </a:lstStyle>
          <a:p>
            <a:pPr>
              <a:defRPr/>
            </a:pPr>
            <a:fld id="{01EB590A-07E5-40B5-88A6-3209E0D80856}" type="slidenum">
              <a:rPr lang="en-US"/>
              <a:pPr>
                <a:defRPr/>
              </a:pPr>
              <a:t>‹#›</a:t>
            </a:fld>
            <a:endParaRPr lang="en-US"/>
          </a:p>
        </p:txBody>
      </p:sp>
    </p:spTree>
    <p:extLst>
      <p:ext uri="{BB962C8B-B14F-4D97-AF65-F5344CB8AC3E}">
        <p14:creationId xmlns:p14="http://schemas.microsoft.com/office/powerpoint/2010/main" val="35064850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10642" cy="461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71" tIns="46185" rIns="92371" bIns="46185" numCol="1" anchor="t" anchorCtr="0" compatLnSpc="1">
            <a:prstTxWarp prst="textNoShape">
              <a:avLst/>
            </a:prstTxWarp>
          </a:bodyPr>
          <a:lstStyle>
            <a:lvl1pPr defTabSz="923072">
              <a:defRPr sz="1200">
                <a:latin typeface="Times New Roman" pitchFamily="18" charset="0"/>
              </a:defRPr>
            </a:lvl1pPr>
          </a:lstStyle>
          <a:p>
            <a:pPr>
              <a:defRPr/>
            </a:pPr>
            <a:endParaRPr lang="en-US"/>
          </a:p>
        </p:txBody>
      </p:sp>
      <p:sp>
        <p:nvSpPr>
          <p:cNvPr id="4099" name="Rectangle 3"/>
          <p:cNvSpPr>
            <a:spLocks noGrp="1" noChangeArrowheads="1"/>
          </p:cNvSpPr>
          <p:nvPr>
            <p:ph type="dt" idx="1"/>
          </p:nvPr>
        </p:nvSpPr>
        <p:spPr bwMode="auto">
          <a:xfrm>
            <a:off x="3936260" y="0"/>
            <a:ext cx="3010641" cy="461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71" tIns="46185" rIns="92371" bIns="46185" numCol="1" anchor="t" anchorCtr="0" compatLnSpc="1">
            <a:prstTxWarp prst="textNoShape">
              <a:avLst/>
            </a:prstTxWarp>
          </a:bodyPr>
          <a:lstStyle>
            <a:lvl1pPr algn="r" defTabSz="923072">
              <a:defRPr sz="1200">
                <a:latin typeface="Times New Roman" pitchFamily="18" charset="0"/>
              </a:defRPr>
            </a:lvl1pPr>
          </a:lstStyle>
          <a:p>
            <a:pPr>
              <a:defRPr/>
            </a:pPr>
            <a:fld id="{94F16C0C-4D59-4F99-9659-3BF136F7DF85}" type="datetime1">
              <a:rPr lang="en-US"/>
              <a:pPr>
                <a:defRPr/>
              </a:pPr>
              <a:t>8/8/2012</a:t>
            </a:fld>
            <a:endParaRPr lang="en-US"/>
          </a:p>
        </p:txBody>
      </p:sp>
      <p:sp>
        <p:nvSpPr>
          <p:cNvPr id="59396" name="Rectangle 4"/>
          <p:cNvSpPr>
            <a:spLocks noGrp="1" noRot="1" noChangeAspect="1" noChangeArrowheads="1" noTextEdit="1"/>
          </p:cNvSpPr>
          <p:nvPr>
            <p:ph type="sldImg" idx="2"/>
          </p:nvPr>
        </p:nvSpPr>
        <p:spPr bwMode="auto">
          <a:xfrm>
            <a:off x="1168400" y="690563"/>
            <a:ext cx="4610100" cy="3457575"/>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25617" y="4380230"/>
            <a:ext cx="5095666" cy="4148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71" tIns="46185" rIns="92371" bIns="4618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758873"/>
            <a:ext cx="3010642" cy="461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71" tIns="46185" rIns="92371" bIns="46185" numCol="1" anchor="b" anchorCtr="0" compatLnSpc="1">
            <a:prstTxWarp prst="textNoShape">
              <a:avLst/>
            </a:prstTxWarp>
          </a:bodyPr>
          <a:lstStyle>
            <a:lvl1pPr defTabSz="923072">
              <a:defRPr sz="1200">
                <a:latin typeface="Times New Roman" pitchFamily="18" charset="0"/>
              </a:defRPr>
            </a:lvl1pPr>
          </a:lstStyle>
          <a:p>
            <a:pPr>
              <a:defRPr/>
            </a:pPr>
            <a:r>
              <a:rPr lang="en-US"/>
              <a:t>IDEA Train the Trainer Workshop - Day 2</a:t>
            </a:r>
          </a:p>
        </p:txBody>
      </p:sp>
      <p:sp>
        <p:nvSpPr>
          <p:cNvPr id="4103" name="Rectangle 7"/>
          <p:cNvSpPr>
            <a:spLocks noGrp="1" noChangeArrowheads="1"/>
          </p:cNvSpPr>
          <p:nvPr>
            <p:ph type="sldNum" sz="quarter" idx="5"/>
          </p:nvPr>
        </p:nvSpPr>
        <p:spPr bwMode="auto">
          <a:xfrm>
            <a:off x="3936260" y="8758873"/>
            <a:ext cx="3010641" cy="461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371" tIns="46185" rIns="92371" bIns="46185" numCol="1" anchor="b" anchorCtr="0" compatLnSpc="1">
            <a:prstTxWarp prst="textNoShape">
              <a:avLst/>
            </a:prstTxWarp>
          </a:bodyPr>
          <a:lstStyle>
            <a:lvl1pPr algn="r" defTabSz="923072">
              <a:defRPr sz="1200">
                <a:latin typeface="Times New Roman" pitchFamily="18" charset="0"/>
              </a:defRPr>
            </a:lvl1pPr>
          </a:lstStyle>
          <a:p>
            <a:pPr>
              <a:defRPr/>
            </a:pPr>
            <a:fld id="{3ECC7280-9FFB-4979-A765-46570880E335}" type="slidenum">
              <a:rPr lang="en-US"/>
              <a:pPr>
                <a:defRPr/>
              </a:pPr>
              <a:t>‹#›</a:t>
            </a:fld>
            <a:endParaRPr lang="en-US"/>
          </a:p>
        </p:txBody>
      </p:sp>
    </p:spTree>
    <p:extLst>
      <p:ext uri="{BB962C8B-B14F-4D97-AF65-F5344CB8AC3E}">
        <p14:creationId xmlns:p14="http://schemas.microsoft.com/office/powerpoint/2010/main" val="96887515"/>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miter lim="800000"/>
            <a:headEnd/>
            <a:tailEnd/>
          </a:ln>
        </p:spPr>
        <p:txBody>
          <a:bodyPr/>
          <a:lstStyle/>
          <a:p>
            <a:fld id="{0211ED94-E548-4CF7-B54C-408D0772ADB6}" type="slidenum">
              <a:rPr lang="en-US" smtClean="0"/>
              <a:pPr/>
              <a:t>1</a:t>
            </a:fld>
            <a:endParaRPr lang="en-US" dirty="0"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p:spPr>
        <p:txBody>
          <a:bodyPr/>
          <a:lstStyle/>
          <a:p>
            <a:pPr eaLnBrk="1" hangingPunct="1"/>
            <a:r>
              <a:rPr lang="en-US" b="1" smtClean="0"/>
              <a:t>Formative</a:t>
            </a:r>
            <a:r>
              <a:rPr lang="en-US" b="1" baseline="0" smtClean="0"/>
              <a:t> Evaluation </a:t>
            </a:r>
            <a:r>
              <a:rPr lang="en-US" b="1" baseline="0" dirty="0" smtClean="0"/>
              <a:t>= Information for Faculty Improvement (what can I do better as </a:t>
            </a:r>
            <a:r>
              <a:rPr lang="en-US" b="1" baseline="0" smtClean="0"/>
              <a:t>an instructor)</a:t>
            </a:r>
            <a:endParaRPr lang="en-US" b="1" dirty="0" smtClean="0"/>
          </a:p>
          <a:p>
            <a:pPr eaLnBrk="1" hangingPunct="1"/>
            <a:endParaRPr lang="en-US" b="1" dirty="0" smtClean="0"/>
          </a:p>
          <a:p>
            <a:pPr eaLnBrk="1" hangingPunct="1"/>
            <a:r>
              <a:rPr lang="en-US" b="1" dirty="0" smtClean="0"/>
              <a:t>There are two </a:t>
            </a:r>
            <a:r>
              <a:rPr lang="en-US" b="1" i="1" dirty="0" err="1" smtClean="0"/>
              <a:t>sumative</a:t>
            </a:r>
            <a:r>
              <a:rPr lang="en-US" b="1" dirty="0" smtClean="0"/>
              <a:t> questions that can</a:t>
            </a:r>
            <a:r>
              <a:rPr lang="en-US" b="1" baseline="0" dirty="0" smtClean="0"/>
              <a:t> be informed through the new IDEA course evaluation system:</a:t>
            </a:r>
          </a:p>
          <a:p>
            <a:pPr eaLnBrk="1" hangingPunct="1"/>
            <a:endParaRPr lang="en-US" b="1" baseline="0" dirty="0" smtClean="0"/>
          </a:p>
          <a:p>
            <a:pPr lvl="1" eaLnBrk="1" hangingPunct="1">
              <a:buFont typeface="Arial" pitchFamily="34" charset="0"/>
              <a:buChar char="•"/>
            </a:pPr>
            <a:r>
              <a:rPr lang="en-US" b="1" baseline="0" dirty="0" smtClean="0"/>
              <a:t> How did the students in the class do? (achievement of learning objectives)</a:t>
            </a:r>
          </a:p>
          <a:p>
            <a:pPr lvl="1" eaLnBrk="1" hangingPunct="1">
              <a:buFont typeface="Arial" pitchFamily="34" charset="0"/>
              <a:buChar char="•"/>
            </a:pPr>
            <a:r>
              <a:rPr lang="en-US" b="1" baseline="0" dirty="0" smtClean="0"/>
              <a:t> How did the instructor do?</a:t>
            </a:r>
          </a:p>
          <a:p>
            <a:pPr eaLnBrk="1" hangingPunct="1">
              <a:buFont typeface="Arial" pitchFamily="34" charset="0"/>
              <a:buChar char="•"/>
            </a:pPr>
            <a:endParaRPr lang="en-US" b="1" baseline="0" dirty="0" smtClean="0"/>
          </a:p>
          <a:p>
            <a:pPr eaLnBrk="1" hangingPunct="1">
              <a:buFont typeface="Arial" pitchFamily="34" charset="0"/>
              <a:buNone/>
            </a:pPr>
            <a:r>
              <a:rPr lang="en-US" b="1" baseline="0" dirty="0" smtClean="0"/>
              <a:t>Out discussion this morning will focus on the second question, specifically, the use of the IDEA results as a source of evidence in the USU Faculty Evaluation Process</a:t>
            </a:r>
            <a:endParaRPr lang="en-US" b="1" dirty="0" smtClean="0"/>
          </a:p>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 than 800 classes had more than five learning objectives selected as either “Important,” or “Essential.”</a:t>
            </a:r>
            <a:endParaRPr lang="en-US" dirty="0"/>
          </a:p>
        </p:txBody>
      </p:sp>
      <p:sp>
        <p:nvSpPr>
          <p:cNvPr id="4" name="Date Placeholder 3"/>
          <p:cNvSpPr>
            <a:spLocks noGrp="1"/>
          </p:cNvSpPr>
          <p:nvPr>
            <p:ph type="dt" idx="10"/>
          </p:nvPr>
        </p:nvSpPr>
        <p:spPr/>
        <p:txBody>
          <a:bodyPr/>
          <a:lstStyle/>
          <a:p>
            <a:pPr>
              <a:defRPr/>
            </a:pPr>
            <a:fld id="{94F16C0C-4D59-4F99-9659-3BF136F7DF85}" type="datetime1">
              <a:rPr lang="en-US" smtClean="0"/>
              <a:pPr>
                <a:defRPr/>
              </a:pPr>
              <a:t>8/8/2012</a:t>
            </a:fld>
            <a:endParaRPr lang="en-US"/>
          </a:p>
        </p:txBody>
      </p:sp>
      <p:sp>
        <p:nvSpPr>
          <p:cNvPr id="5" name="Footer Placeholder 4"/>
          <p:cNvSpPr>
            <a:spLocks noGrp="1"/>
          </p:cNvSpPr>
          <p:nvPr>
            <p:ph type="ftr" sz="quarter" idx="11"/>
          </p:nvPr>
        </p:nvSpPr>
        <p:spPr/>
        <p:txBody>
          <a:bodyPr/>
          <a:lstStyle/>
          <a:p>
            <a:pPr>
              <a:defRPr/>
            </a:pPr>
            <a:r>
              <a:rPr lang="en-US" smtClean="0"/>
              <a:t>IDEA Train the Trainer Workshop - Day 2</a:t>
            </a:r>
            <a:endParaRPr lang="en-US"/>
          </a:p>
        </p:txBody>
      </p:sp>
      <p:sp>
        <p:nvSpPr>
          <p:cNvPr id="6" name="Slide Number Placeholder 5"/>
          <p:cNvSpPr>
            <a:spLocks noGrp="1"/>
          </p:cNvSpPr>
          <p:nvPr>
            <p:ph type="sldNum" sz="quarter" idx="12"/>
          </p:nvPr>
        </p:nvSpPr>
        <p:spPr/>
        <p:txBody>
          <a:bodyPr/>
          <a:lstStyle/>
          <a:p>
            <a:pPr>
              <a:defRPr/>
            </a:pPr>
            <a:fld id="{3ECC7280-9FFB-4979-A765-46570880E335}"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miter lim="800000"/>
            <a:headEnd/>
            <a:tailEnd/>
          </a:ln>
        </p:spPr>
        <p:txBody>
          <a:bodyPr/>
          <a:lstStyle/>
          <a:p>
            <a:fld id="{20BD8A1F-73B8-4A91-BC50-4CA255A40DF4}" type="slidenum">
              <a:rPr lang="en-US" smtClean="0"/>
              <a:pPr/>
              <a:t>13</a:t>
            </a:fld>
            <a:endParaRPr lang="en-US" smtClean="0"/>
          </a:p>
        </p:txBody>
      </p:sp>
      <p:sp>
        <p:nvSpPr>
          <p:cNvPr id="141315" name="Rectangle 2"/>
          <p:cNvSpPr>
            <a:spLocks noGrp="1" noRot="1" noChangeAspect="1" noChangeArrowheads="1" noTextEdit="1"/>
          </p:cNvSpPr>
          <p:nvPr>
            <p:ph type="sldImg"/>
          </p:nvPr>
        </p:nvSpPr>
        <p:spPr>
          <a:xfrm>
            <a:off x="2154238" y="538163"/>
            <a:ext cx="2560637" cy="1920875"/>
          </a:xfrm>
          <a:ln/>
        </p:spPr>
      </p:sp>
      <p:sp>
        <p:nvSpPr>
          <p:cNvPr id="141316" name="Rectangle 3"/>
          <p:cNvSpPr>
            <a:spLocks noGrp="1" noChangeArrowheads="1"/>
          </p:cNvSpPr>
          <p:nvPr>
            <p:ph type="body" idx="1"/>
          </p:nvPr>
        </p:nvSpPr>
        <p:spPr>
          <a:xfrm>
            <a:off x="386470" y="2536506"/>
            <a:ext cx="6173962" cy="5992496"/>
          </a:xfrm>
          <a:noFill/>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dt" sz="quarter" idx="1"/>
          </p:nvPr>
        </p:nvSpPr>
        <p:spPr>
          <a:noFill/>
          <a:ln>
            <a:miter lim="800000"/>
            <a:headEnd/>
            <a:tailEnd/>
          </a:ln>
        </p:spPr>
        <p:txBody>
          <a:bodyPr/>
          <a:lstStyle/>
          <a:p>
            <a:pPr defTabSz="922338"/>
            <a:fld id="{BA07E7D8-5A50-4ED7-AC94-F72EE65176C7}" type="datetime1">
              <a:rPr lang="en-US" smtClean="0"/>
              <a:pPr defTabSz="922338"/>
              <a:t>8/8/2012</a:t>
            </a:fld>
            <a:endParaRPr lang="en-US" smtClean="0"/>
          </a:p>
        </p:txBody>
      </p:sp>
      <p:sp>
        <p:nvSpPr>
          <p:cNvPr id="70659" name="Rectangle 6"/>
          <p:cNvSpPr>
            <a:spLocks noGrp="1" noChangeArrowheads="1"/>
          </p:cNvSpPr>
          <p:nvPr>
            <p:ph type="ftr" sz="quarter" idx="4"/>
          </p:nvPr>
        </p:nvSpPr>
        <p:spPr>
          <a:noFill/>
          <a:ln>
            <a:miter lim="800000"/>
            <a:headEnd/>
            <a:tailEnd/>
          </a:ln>
        </p:spPr>
        <p:txBody>
          <a:bodyPr/>
          <a:lstStyle/>
          <a:p>
            <a:pPr defTabSz="922338"/>
            <a:r>
              <a:rPr lang="en-US" smtClean="0"/>
              <a:t>IDEA Train the Trainer Workshop - Day 2</a:t>
            </a:r>
          </a:p>
        </p:txBody>
      </p:sp>
      <p:sp>
        <p:nvSpPr>
          <p:cNvPr id="70660" name="Rectangle 7"/>
          <p:cNvSpPr>
            <a:spLocks noGrp="1" noChangeArrowheads="1"/>
          </p:cNvSpPr>
          <p:nvPr>
            <p:ph type="sldNum" sz="quarter" idx="5"/>
          </p:nvPr>
        </p:nvSpPr>
        <p:spPr>
          <a:noFill/>
          <a:ln>
            <a:miter lim="800000"/>
            <a:headEnd/>
            <a:tailEnd/>
          </a:ln>
        </p:spPr>
        <p:txBody>
          <a:bodyPr/>
          <a:lstStyle/>
          <a:p>
            <a:pPr defTabSz="922338"/>
            <a:fld id="{1148CC15-939A-4DB4-AB31-36BFFDEEC4D2}" type="slidenum">
              <a:rPr lang="en-US" smtClean="0"/>
              <a:pPr defTabSz="922338"/>
              <a:t>15</a:t>
            </a:fld>
            <a:endParaRPr lang="en-US" smtClean="0"/>
          </a:p>
        </p:txBody>
      </p:sp>
      <p:sp>
        <p:nvSpPr>
          <p:cNvPr id="70661" name="Rectangle 2"/>
          <p:cNvSpPr>
            <a:spLocks noGrp="1" noRot="1" noChangeAspect="1" noChangeArrowheads="1" noTextEdit="1"/>
          </p:cNvSpPr>
          <p:nvPr>
            <p:ph type="sldImg"/>
          </p:nvPr>
        </p:nvSpPr>
        <p:spPr>
          <a:xfrm>
            <a:off x="2152650" y="538163"/>
            <a:ext cx="2562225" cy="1920875"/>
          </a:xfrm>
          <a:ln/>
        </p:spPr>
      </p:sp>
      <p:sp>
        <p:nvSpPr>
          <p:cNvPr id="70662" name="Rectangle 3"/>
          <p:cNvSpPr>
            <a:spLocks noGrp="1" noChangeArrowheads="1"/>
          </p:cNvSpPr>
          <p:nvPr>
            <p:ph type="body" idx="1"/>
          </p:nvPr>
        </p:nvSpPr>
        <p:spPr>
          <a:xfrm>
            <a:off x="386470" y="2534922"/>
            <a:ext cx="6173962" cy="5994081"/>
          </a:xfrm>
          <a:noFill/>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miter lim="800000"/>
            <a:headEnd/>
            <a:tailEnd/>
          </a:ln>
        </p:spPr>
        <p:txBody>
          <a:bodyPr/>
          <a:lstStyle/>
          <a:p>
            <a:fld id="{CAD0C705-EAB7-44D6-9D5D-F6C8B4DC19B9}" type="slidenum">
              <a:rPr lang="en-US" smtClean="0"/>
              <a:pPr/>
              <a:t>16</a:t>
            </a:fld>
            <a:endParaRPr lang="en-US" smtClean="0"/>
          </a:p>
        </p:txBody>
      </p:sp>
      <p:sp>
        <p:nvSpPr>
          <p:cNvPr id="122883" name="Rectangle 2"/>
          <p:cNvSpPr>
            <a:spLocks noGrp="1" noChangeArrowheads="1"/>
          </p:cNvSpPr>
          <p:nvPr>
            <p:ph type="body" idx="1"/>
          </p:nvPr>
        </p:nvSpPr>
        <p:spPr>
          <a:xfrm>
            <a:off x="386470" y="2536506"/>
            <a:ext cx="6173962" cy="5992496"/>
          </a:xfrm>
          <a:noFill/>
        </p:spPr>
        <p:txBody>
          <a:bodyPr lIns="91401" tIns="44898" rIns="91401" bIns="44898"/>
          <a:lstStyle/>
          <a:p>
            <a:pPr eaLnBrk="1" hangingPunct="1"/>
            <a:r>
              <a:rPr lang="en-US" dirty="0" smtClean="0"/>
              <a:t>NA -- can’t combine those average scores because each item has a different mean and standard deviation. Converted scores are T-scores (Mean = 50, SD = 10).</a:t>
            </a:r>
          </a:p>
          <a:p>
            <a:pPr eaLnBrk="1" hangingPunct="1"/>
            <a:r>
              <a:rPr lang="en-US" dirty="0" smtClean="0"/>
              <a:t>Adjustments - even the playing field - which does mean the you can have a lower score - especially in small classes, highly motivated students.</a:t>
            </a:r>
          </a:p>
          <a:p>
            <a:pPr eaLnBrk="1" hangingPunct="1"/>
            <a:endParaRPr lang="en-US" dirty="0" smtClean="0"/>
          </a:p>
          <a:p>
            <a:pPr eaLnBrk="1" hangingPunct="1"/>
            <a:r>
              <a:rPr lang="en-US" dirty="0" smtClean="0">
                <a:cs typeface="Times New Roman" pitchFamily="18" charset="0"/>
              </a:rPr>
              <a:t>It is clear from this table that “Work Habits” (WH, mean of Item 43) was generally the most potent predictor, followed by “Course Motivation” (CM, mean of Item 39).  Classes that contained students who typically worked hard on their studies and/or were highly motivated to take the course regardless of who taught it were expected to receive  favorable ratings; unless ratings were adjusted, the instructors of such classes would have an unfair advantage over colleagues with less motivated and dedicated students.</a:t>
            </a:r>
          </a:p>
          <a:p>
            <a:pPr eaLnBrk="1" hangingPunct="1"/>
            <a:r>
              <a:rPr lang="en-US" dirty="0" smtClean="0">
                <a:cs typeface="Times New Roman" pitchFamily="18" charset="0"/>
              </a:rPr>
              <a:t> </a:t>
            </a:r>
          </a:p>
          <a:p>
            <a:pPr eaLnBrk="1" hangingPunct="1"/>
            <a:r>
              <a:rPr lang="en-US" dirty="0" smtClean="0">
                <a:cs typeface="Times New Roman" pitchFamily="18" charset="0"/>
              </a:rPr>
              <a:t>The regression coefficient for “Enrollment” (N) was not always statistically significant; but when it was, it was always negative.  The larger the class, the lower the predicted (expected) rating.  Those teaching small classes have an advantage over those teaching large classes; hence, in the interest of fairness, ratings should be adjusted to take this into account.</a:t>
            </a:r>
          </a:p>
          <a:p>
            <a:pPr eaLnBrk="1" hangingPunct="1"/>
            <a:r>
              <a:rPr lang="en-US" dirty="0" smtClean="0">
                <a:cs typeface="Times New Roman" pitchFamily="18" charset="0"/>
              </a:rPr>
              <a:t> </a:t>
            </a:r>
          </a:p>
          <a:p>
            <a:pPr eaLnBrk="1" hangingPunct="1"/>
            <a:r>
              <a:rPr lang="en-US" dirty="0" smtClean="0">
                <a:cs typeface="Times New Roman" pitchFamily="18" charset="0"/>
              </a:rPr>
              <a:t>Except for the first two criterion ratings, the regression coefficient for D</a:t>
            </a:r>
            <a:r>
              <a:rPr lang="en-US" baseline="-30000" dirty="0" smtClean="0">
                <a:cs typeface="Times New Roman" pitchFamily="18" charset="0"/>
              </a:rPr>
              <a:t>N</a:t>
            </a:r>
            <a:r>
              <a:rPr lang="en-US" dirty="0" smtClean="0">
                <a:cs typeface="Times New Roman" pitchFamily="18" charset="0"/>
              </a:rPr>
              <a:t> was always negative.  Generally, if the discipline was perceived as difficult (after taking into account the impact of the instructor on perceived difficulty), an attenuated outcome can be expected.  This was especially apparent in progress ratings on “Creative capacities” and “Communication skills” where high difficulty was strongly associated with low progress ratings.  The two exceptions, where “disciplinary difficulty” had a positive effect on the predicted outcome, were for the progress ratings concerned with basic cognitive development (“Factual knowledge” and  “Principles and theories”).  In these instances, conventional wisdom (high difficulty = low ratings) was solidly refuted.</a:t>
            </a:r>
          </a:p>
          <a:p>
            <a:pPr eaLnBrk="1" hangingPunct="1"/>
            <a:r>
              <a:rPr lang="en-US" dirty="0" smtClean="0">
                <a:cs typeface="Times New Roman" pitchFamily="18" charset="0"/>
              </a:rPr>
              <a:t>In most cases, student effort in the class (adjusted for the instructor’s influence on effort) was also negatively related to predicted ratings.  Classes containing an unusually  large number of students who worked harder than the instructor’s approach required ended up with lower progress ratings.  The reason for this is unclear.  Perhaps those who found it necessary to put in extra effort were those whose backgrounds did not prepare them well for the class.  They may also be students who lack self-confidence and, for this reason, under-achieve (or under-estimate their progress in a self-abasing manner).</a:t>
            </a:r>
          </a:p>
          <a:p>
            <a:pPr eaLnBrk="1" hangingPunct="1"/>
            <a:endParaRPr lang="en-US" dirty="0" smtClean="0"/>
          </a:p>
          <a:p>
            <a:pPr eaLnBrk="1" hangingPunct="1"/>
            <a:endParaRPr lang="en-US" dirty="0" smtClean="0"/>
          </a:p>
          <a:p>
            <a:pPr eaLnBrk="1" hangingPunct="1"/>
            <a:endParaRPr lang="en-US" dirty="0" smtClean="0"/>
          </a:p>
          <a:p>
            <a:pPr eaLnBrk="1" hangingPunct="1"/>
            <a:r>
              <a:rPr lang="en-US" dirty="0" smtClean="0"/>
              <a:t>Decide which of 4 areas is most important - if #1, need to stress careful selection of the objectives</a:t>
            </a: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sp>
        <p:nvSpPr>
          <p:cNvPr id="122884" name="Rectangle 3"/>
          <p:cNvSpPr>
            <a:spLocks noGrp="1" noRot="1" noChangeAspect="1" noChangeArrowheads="1" noTextEdit="1"/>
          </p:cNvSpPr>
          <p:nvPr>
            <p:ph type="sldImg"/>
          </p:nvPr>
        </p:nvSpPr>
        <p:spPr>
          <a:xfrm>
            <a:off x="2160588" y="541338"/>
            <a:ext cx="2552700" cy="1914525"/>
          </a:xfrm>
          <a:ln w="12700" cap="flat">
            <a:solidFill>
              <a:schemeClr val="tx1"/>
            </a:solid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miter lim="800000"/>
            <a:headEnd/>
            <a:tailEnd/>
          </a:ln>
        </p:spPr>
        <p:txBody>
          <a:bodyPr/>
          <a:lstStyle/>
          <a:p>
            <a:fld id="{6E7FDCB2-F155-4B9E-BE08-8958E293F8DA}" type="slidenum">
              <a:rPr lang="en-US" smtClean="0"/>
              <a:pPr/>
              <a:t>17</a:t>
            </a:fld>
            <a:endParaRPr lang="en-US"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miter lim="800000"/>
            <a:headEnd/>
            <a:tailEnd/>
          </a:ln>
        </p:spPr>
        <p:txBody>
          <a:bodyPr/>
          <a:lstStyle/>
          <a:p>
            <a:fld id="{D4E2679A-F045-4DF4-B0CA-D83403C69C7B}" type="slidenum">
              <a:rPr lang="en-US" smtClean="0"/>
              <a:pPr/>
              <a:t>18</a:t>
            </a:fld>
            <a:endParaRPr lang="en-US" smtClean="0"/>
          </a:p>
        </p:txBody>
      </p:sp>
      <p:sp>
        <p:nvSpPr>
          <p:cNvPr id="123907" name="Rectangle 2"/>
          <p:cNvSpPr>
            <a:spLocks noGrp="1" noRot="1" noChangeAspect="1" noChangeArrowheads="1" noTextEdit="1"/>
          </p:cNvSpPr>
          <p:nvPr>
            <p:ph type="sldImg"/>
          </p:nvPr>
        </p:nvSpPr>
        <p:spPr>
          <a:xfrm>
            <a:off x="2154238" y="538163"/>
            <a:ext cx="2560637" cy="1920875"/>
          </a:xfrm>
          <a:ln/>
        </p:spPr>
      </p:sp>
      <p:sp>
        <p:nvSpPr>
          <p:cNvPr id="123908" name="Rectangle 3"/>
          <p:cNvSpPr>
            <a:spLocks noGrp="1" noChangeArrowheads="1"/>
          </p:cNvSpPr>
          <p:nvPr>
            <p:ph type="body" idx="1"/>
          </p:nvPr>
        </p:nvSpPr>
        <p:spPr>
          <a:xfrm>
            <a:off x="386470" y="2536506"/>
            <a:ext cx="6173962" cy="5992496"/>
          </a:xfrm>
          <a:noFill/>
        </p:spPr>
        <p:txBody>
          <a:bodyPr/>
          <a:lstStyle/>
          <a:p>
            <a:pPr eaLnBrk="1" hangingPunct="1"/>
            <a:r>
              <a:rPr lang="en-US" smtClean="0"/>
              <a:t>This class has average lower motivation to take course and higher typical effort (self-perceptions).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miter lim="800000"/>
            <a:headEnd/>
            <a:tailEnd/>
          </a:ln>
        </p:spPr>
        <p:txBody>
          <a:bodyPr/>
          <a:lstStyle/>
          <a:p>
            <a:pPr defTabSz="920750"/>
            <a:fld id="{2D4A0E4F-57E4-411F-B9BB-32DD15918C02}" type="slidenum">
              <a:rPr lang="en-US" smtClean="0">
                <a:latin typeface="Arial" charset="0"/>
              </a:rPr>
              <a:pPr defTabSz="920750"/>
              <a:t>19</a:t>
            </a:fld>
            <a:endParaRPr lang="en-US" smtClean="0">
              <a:latin typeface="Arial"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xfrm>
            <a:off x="695009" y="4380230"/>
            <a:ext cx="5556884" cy="4148772"/>
          </a:xfrm>
          <a:noFill/>
        </p:spPr>
        <p:txBody>
          <a:bodyPr/>
          <a:lstStyle/>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Grp="1" noChangeArrowheads="1"/>
          </p:cNvSpPr>
          <p:nvPr>
            <p:ph type="dt" sz="quarter" idx="1"/>
          </p:nvPr>
        </p:nvSpPr>
        <p:spPr>
          <a:noFill/>
          <a:ln>
            <a:miter lim="800000"/>
            <a:headEnd/>
            <a:tailEnd/>
          </a:ln>
        </p:spPr>
        <p:txBody>
          <a:bodyPr/>
          <a:lstStyle/>
          <a:p>
            <a:pPr defTabSz="922338"/>
            <a:fld id="{651935AD-F90C-4180-BDB7-AECC3E06D244}" type="datetime1">
              <a:rPr lang="en-US" smtClean="0"/>
              <a:pPr defTabSz="922338"/>
              <a:t>8/8/2012</a:t>
            </a:fld>
            <a:endParaRPr lang="en-US" smtClean="0"/>
          </a:p>
        </p:txBody>
      </p:sp>
      <p:sp>
        <p:nvSpPr>
          <p:cNvPr id="72707" name="Rectangle 6"/>
          <p:cNvSpPr>
            <a:spLocks noGrp="1" noChangeArrowheads="1"/>
          </p:cNvSpPr>
          <p:nvPr>
            <p:ph type="ftr" sz="quarter" idx="4"/>
          </p:nvPr>
        </p:nvSpPr>
        <p:spPr>
          <a:noFill/>
          <a:ln>
            <a:miter lim="800000"/>
            <a:headEnd/>
            <a:tailEnd/>
          </a:ln>
        </p:spPr>
        <p:txBody>
          <a:bodyPr/>
          <a:lstStyle/>
          <a:p>
            <a:pPr defTabSz="922338"/>
            <a:r>
              <a:rPr lang="en-US" smtClean="0"/>
              <a:t>IDEA Train the Trainer Workshop - Day 2</a:t>
            </a:r>
          </a:p>
        </p:txBody>
      </p:sp>
      <p:sp>
        <p:nvSpPr>
          <p:cNvPr id="72708" name="Rectangle 7"/>
          <p:cNvSpPr>
            <a:spLocks noGrp="1" noChangeArrowheads="1"/>
          </p:cNvSpPr>
          <p:nvPr>
            <p:ph type="sldNum" sz="quarter" idx="5"/>
          </p:nvPr>
        </p:nvSpPr>
        <p:spPr>
          <a:noFill/>
          <a:ln>
            <a:miter lim="800000"/>
            <a:headEnd/>
            <a:tailEnd/>
          </a:ln>
        </p:spPr>
        <p:txBody>
          <a:bodyPr/>
          <a:lstStyle/>
          <a:p>
            <a:pPr defTabSz="922338"/>
            <a:fld id="{2330C0C7-75F2-4ADA-9E5D-FB2E36953CDA}" type="slidenum">
              <a:rPr lang="en-US" smtClean="0"/>
              <a:pPr defTabSz="922338"/>
              <a:t>20</a:t>
            </a:fld>
            <a:endParaRPr lang="en-US" smtClean="0"/>
          </a:p>
        </p:txBody>
      </p:sp>
      <p:sp>
        <p:nvSpPr>
          <p:cNvPr id="72709" name="Rectangle 2"/>
          <p:cNvSpPr>
            <a:spLocks noGrp="1" noRot="1" noChangeAspect="1" noChangeArrowheads="1" noTextEdit="1"/>
          </p:cNvSpPr>
          <p:nvPr>
            <p:ph type="sldImg"/>
          </p:nvPr>
        </p:nvSpPr>
        <p:spPr>
          <a:xfrm>
            <a:off x="1804988" y="690563"/>
            <a:ext cx="2562225" cy="1922462"/>
          </a:xfrm>
          <a:ln/>
        </p:spPr>
      </p:sp>
      <p:sp>
        <p:nvSpPr>
          <p:cNvPr id="72710" name="Rectangle 3"/>
          <p:cNvSpPr>
            <a:spLocks noGrp="1" noChangeArrowheads="1"/>
          </p:cNvSpPr>
          <p:nvPr>
            <p:ph type="body" idx="1"/>
          </p:nvPr>
        </p:nvSpPr>
        <p:spPr>
          <a:xfrm>
            <a:off x="232200" y="2766378"/>
            <a:ext cx="6482501" cy="6453822"/>
          </a:xfrm>
          <a:noFill/>
        </p:spPr>
        <p:txBody>
          <a:bodyPr/>
          <a:lstStyle/>
          <a:p>
            <a:pPr eaLnBrk="1" hangingPunct="1"/>
            <a:endParaRPr lang="en-US" dirty="0" smtClean="0">
              <a:cs typeface="Times New Roman" pitchFamily="18" charset="0"/>
            </a:endParaRPr>
          </a:p>
          <a:p>
            <a:pPr eaLnBrk="1" hangingPunct="1"/>
            <a:r>
              <a:rPr lang="en-US" dirty="0" smtClean="0">
                <a:cs typeface="Times New Roman" pitchFamily="18" charset="0"/>
              </a:rPr>
              <a:t>If you choose to use adjusted scores, there is one situation that merits special consideration. If you have a class whose raw scores are above 4.0 or 4.2, and their adjusted scores are lower, we recommend that you consider using the unadjusted scores. In these cases, the lower adjustments are typically due to classes with students who are motivated to take them and have good work habits. Instructors typically cannot select the students enrolling in their courses and you probably don’t want to penalize them for this. Your campus needs to determine the specific cut-off scores, but this is an important consideration.</a:t>
            </a:r>
          </a:p>
          <a:p>
            <a:pPr eaLnBrk="1" hangingPunct="1"/>
            <a:endParaRPr lang="en-US" dirty="0" smtClean="0">
              <a:cs typeface="Times New Roman" pitchFamily="18" charset="0"/>
            </a:endParaRPr>
          </a:p>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miter lim="800000"/>
            <a:headEnd/>
            <a:tailEnd/>
          </a:ln>
        </p:spPr>
        <p:txBody>
          <a:bodyPr/>
          <a:lstStyle/>
          <a:p>
            <a:fld id="{23E879AD-6167-4B96-B9A9-DBF5E2470CC5}" type="slidenum">
              <a:rPr lang="en-US" smtClean="0"/>
              <a:pPr/>
              <a:t>22</a:t>
            </a:fld>
            <a:endParaRPr lang="en-US" smtClean="0"/>
          </a:p>
        </p:txBody>
      </p:sp>
      <p:sp>
        <p:nvSpPr>
          <p:cNvPr id="91139" name="Rectangle 2"/>
          <p:cNvSpPr>
            <a:spLocks noGrp="1" noRot="1" noChangeAspect="1" noChangeArrowheads="1" noTextEdit="1"/>
          </p:cNvSpPr>
          <p:nvPr>
            <p:ph type="sldImg"/>
          </p:nvPr>
        </p:nvSpPr>
        <p:spPr>
          <a:xfrm>
            <a:off x="2155825" y="538163"/>
            <a:ext cx="2560638" cy="1920875"/>
          </a:xfrm>
          <a:ln/>
        </p:spPr>
      </p:sp>
      <p:sp>
        <p:nvSpPr>
          <p:cNvPr id="91140" name="Rectangle 3"/>
          <p:cNvSpPr>
            <a:spLocks noGrp="1" noChangeArrowheads="1"/>
          </p:cNvSpPr>
          <p:nvPr>
            <p:ph type="body" idx="1"/>
          </p:nvPr>
        </p:nvSpPr>
        <p:spPr>
          <a:xfrm>
            <a:off x="386470" y="2536506"/>
            <a:ext cx="6173962" cy="5992496"/>
          </a:xfrm>
          <a:noFill/>
        </p:spPr>
        <p:txBody>
          <a:bodyPr/>
          <a:lstStyle/>
          <a:p>
            <a:pPr eaLnBrk="1" hangingPunct="1"/>
            <a:r>
              <a:rPr lang="en-US" smtClean="0"/>
              <a:t>The IDEA system, and student ratings in general, can have a positive impact if they are not overemphasized in the evaluation process. Because student ratings do not perfectly measure teaching effectiveness, using them for more than 30-50% of the overall evaluation of teaching can be seen as punitive. Using them appropriately will encourage faculty trust in the process, which will facilitate effective use of the information for teaching improvement.</a:t>
            </a:r>
          </a:p>
          <a:p>
            <a:pPr eaLnBrk="1" hangingPunct="1"/>
            <a:endParaRPr lang="en-US" smtClean="0"/>
          </a:p>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miter lim="800000"/>
            <a:headEnd/>
            <a:tailEnd/>
          </a:ln>
        </p:spPr>
        <p:txBody>
          <a:bodyPr/>
          <a:lstStyle/>
          <a:p>
            <a:fld id="{F2B245BF-A0B9-4C11-98C6-BB837A83D7B7}" type="slidenum">
              <a:rPr lang="en-US" smtClean="0"/>
              <a:pPr/>
              <a:t>24</a:t>
            </a:fld>
            <a:endParaRPr lang="en-US" smtClean="0"/>
          </a:p>
        </p:txBody>
      </p:sp>
      <p:sp>
        <p:nvSpPr>
          <p:cNvPr id="137219" name="Rectangle 2"/>
          <p:cNvSpPr>
            <a:spLocks noGrp="1" noRot="1" noChangeAspect="1" noChangeArrowheads="1" noTextEdit="1"/>
          </p:cNvSpPr>
          <p:nvPr>
            <p:ph type="sldImg"/>
          </p:nvPr>
        </p:nvSpPr>
        <p:spPr>
          <a:xfrm>
            <a:off x="2154238" y="538163"/>
            <a:ext cx="2560637" cy="1920875"/>
          </a:xfrm>
          <a:ln/>
        </p:spPr>
      </p:sp>
      <p:sp>
        <p:nvSpPr>
          <p:cNvPr id="137220" name="Rectangle 3"/>
          <p:cNvSpPr>
            <a:spLocks noGrp="1" noChangeArrowheads="1"/>
          </p:cNvSpPr>
          <p:nvPr>
            <p:ph type="body" idx="1"/>
          </p:nvPr>
        </p:nvSpPr>
        <p:spPr>
          <a:xfrm>
            <a:off x="386470" y="2536506"/>
            <a:ext cx="6173962" cy="5992496"/>
          </a:xfrm>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miter lim="800000"/>
            <a:headEnd/>
            <a:tailEnd/>
          </a:ln>
        </p:spPr>
        <p:txBody>
          <a:bodyPr/>
          <a:lstStyle/>
          <a:p>
            <a:fld id="{23E879AD-6167-4B96-B9A9-DBF5E2470CC5}" type="slidenum">
              <a:rPr lang="en-US" smtClean="0"/>
              <a:pPr/>
              <a:t>2</a:t>
            </a:fld>
            <a:endParaRPr lang="en-US" smtClean="0"/>
          </a:p>
        </p:txBody>
      </p:sp>
      <p:sp>
        <p:nvSpPr>
          <p:cNvPr id="91139" name="Rectangle 2"/>
          <p:cNvSpPr>
            <a:spLocks noGrp="1" noRot="1" noChangeAspect="1" noChangeArrowheads="1" noTextEdit="1"/>
          </p:cNvSpPr>
          <p:nvPr>
            <p:ph type="sldImg"/>
          </p:nvPr>
        </p:nvSpPr>
        <p:spPr>
          <a:xfrm>
            <a:off x="2155825" y="538163"/>
            <a:ext cx="2560638" cy="1920875"/>
          </a:xfrm>
          <a:ln/>
        </p:spPr>
      </p:sp>
      <p:sp>
        <p:nvSpPr>
          <p:cNvPr id="91140" name="Rectangle 3"/>
          <p:cNvSpPr>
            <a:spLocks noGrp="1" noChangeArrowheads="1"/>
          </p:cNvSpPr>
          <p:nvPr>
            <p:ph type="body" idx="1"/>
          </p:nvPr>
        </p:nvSpPr>
        <p:spPr>
          <a:xfrm>
            <a:off x="386470" y="2536506"/>
            <a:ext cx="6173962" cy="5992496"/>
          </a:xfrm>
          <a:noFill/>
        </p:spPr>
        <p:txBody>
          <a:bodyPr/>
          <a:lstStyle/>
          <a:p>
            <a:pPr eaLnBrk="1" hangingPunct="1"/>
            <a:r>
              <a:rPr lang="en-US" dirty="0" smtClean="0"/>
              <a:t>There are two questions that can</a:t>
            </a:r>
            <a:r>
              <a:rPr lang="en-US" baseline="0" dirty="0" smtClean="0"/>
              <a:t> be informed through the new IDEA course evaluation system:</a:t>
            </a:r>
          </a:p>
          <a:p>
            <a:pPr eaLnBrk="1" hangingPunct="1">
              <a:buFont typeface="Arial" pitchFamily="34" charset="0"/>
              <a:buChar char="•"/>
            </a:pPr>
            <a:r>
              <a:rPr lang="en-US" baseline="0" dirty="0" smtClean="0"/>
              <a:t> How did the students in the class do (achievement of learning objectives)?</a:t>
            </a:r>
          </a:p>
          <a:p>
            <a:pPr eaLnBrk="1" hangingPunct="1">
              <a:buFont typeface="Arial" pitchFamily="34" charset="0"/>
              <a:buChar char="•"/>
            </a:pPr>
            <a:r>
              <a:rPr lang="en-US" baseline="0" dirty="0" smtClean="0"/>
              <a:t> How did the instructor do?</a:t>
            </a:r>
          </a:p>
          <a:p>
            <a:pPr eaLnBrk="1" hangingPunct="1">
              <a:buFont typeface="Arial" pitchFamily="34" charset="0"/>
              <a:buChar char="•"/>
            </a:pPr>
            <a:endParaRPr lang="en-US" baseline="0" dirty="0" smtClean="0"/>
          </a:p>
          <a:p>
            <a:pPr eaLnBrk="1" hangingPunct="1">
              <a:buFont typeface="Arial" pitchFamily="34" charset="0"/>
              <a:buNone/>
            </a:pPr>
            <a:r>
              <a:rPr lang="en-US" baseline="0" dirty="0" smtClean="0"/>
              <a:t>Out discussion this morning will focus on the second question, specifically, the use of the IDEA results as a source of evidence in the USU Faculty Evaluation Process</a:t>
            </a:r>
            <a:endParaRPr lang="en-US" dirty="0" smtClean="0"/>
          </a:p>
          <a:p>
            <a:pPr eaLnBrk="1" hangingPunct="1"/>
            <a:endParaRPr lang="en-US" dirty="0" smtClean="0"/>
          </a:p>
          <a:p>
            <a:pPr eaLnBrk="1" hangingPunct="1"/>
            <a:r>
              <a:rPr lang="en-US" dirty="0" smtClean="0"/>
              <a:t>The IDEA system, and student ratings in general, can have a positive impact if they are not overemphasized in the evaluation process. Because student ratings do not perfectly measure teaching effectiveness, using them for more than 30-50% of the overall evaluation of teaching can be seen as punitive. Using them appropriately will encourage faculty trust in the process, which will facilitate effective use of the information for teaching improvement.</a:t>
            </a:r>
          </a:p>
          <a:p>
            <a:pPr eaLnBrk="1" hangingPunct="1"/>
            <a:endParaRPr lang="en-US" dirty="0" smtClean="0"/>
          </a:p>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miter lim="800000"/>
            <a:headEnd/>
            <a:tailEnd/>
          </a:ln>
        </p:spPr>
        <p:txBody>
          <a:bodyPr/>
          <a:lstStyle/>
          <a:p>
            <a:fld id="{1939D3CC-214D-4A94-8E7E-AE2A799E1F64}" type="slidenum">
              <a:rPr lang="en-US" smtClean="0"/>
              <a:pPr/>
              <a:t>25</a:t>
            </a:fld>
            <a:endParaRPr lang="en-US" smtClean="0"/>
          </a:p>
        </p:txBody>
      </p:sp>
      <p:sp>
        <p:nvSpPr>
          <p:cNvPr id="139267" name="Rectangle 2"/>
          <p:cNvSpPr>
            <a:spLocks noGrp="1" noRot="1" noChangeAspect="1" noChangeArrowheads="1" noTextEdit="1"/>
          </p:cNvSpPr>
          <p:nvPr>
            <p:ph type="sldImg"/>
          </p:nvPr>
        </p:nvSpPr>
        <p:spPr>
          <a:xfrm>
            <a:off x="2154238" y="538163"/>
            <a:ext cx="2560637" cy="1920875"/>
          </a:xfrm>
          <a:ln/>
        </p:spPr>
      </p:sp>
      <p:sp>
        <p:nvSpPr>
          <p:cNvPr id="139268" name="Rectangle 3"/>
          <p:cNvSpPr>
            <a:spLocks noGrp="1" noChangeArrowheads="1"/>
          </p:cNvSpPr>
          <p:nvPr>
            <p:ph type="body" idx="1"/>
          </p:nvPr>
        </p:nvSpPr>
        <p:spPr>
          <a:xfrm>
            <a:off x="386470" y="2536506"/>
            <a:ext cx="6173962" cy="5992496"/>
          </a:xfrm>
          <a:noFill/>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miter lim="800000"/>
            <a:headEnd/>
            <a:tailEnd/>
          </a:ln>
        </p:spPr>
        <p:txBody>
          <a:bodyPr/>
          <a:lstStyle/>
          <a:p>
            <a:fld id="{9CD52D81-02E3-47A3-8FAA-CA715CA8DB46}" type="slidenum">
              <a:rPr lang="en-US" smtClean="0"/>
              <a:pPr/>
              <a:t>26</a:t>
            </a:fld>
            <a:endParaRPr lang="en-US" smtClean="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xfrm>
            <a:off x="925617" y="4380230"/>
            <a:ext cx="5095666" cy="4148772"/>
          </a:xfrm>
          <a:noFill/>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miter lim="800000"/>
            <a:headEnd/>
            <a:tailEnd/>
          </a:ln>
        </p:spPr>
        <p:txBody>
          <a:bodyPr/>
          <a:lstStyle/>
          <a:p>
            <a:fld id="{23E879AD-6167-4B96-B9A9-DBF5E2470CC5}" type="slidenum">
              <a:rPr lang="en-US" smtClean="0"/>
              <a:pPr/>
              <a:t>3</a:t>
            </a:fld>
            <a:endParaRPr lang="en-US" smtClean="0"/>
          </a:p>
        </p:txBody>
      </p:sp>
      <p:sp>
        <p:nvSpPr>
          <p:cNvPr id="91139" name="Rectangle 2"/>
          <p:cNvSpPr>
            <a:spLocks noGrp="1" noRot="1" noChangeAspect="1" noChangeArrowheads="1" noTextEdit="1"/>
          </p:cNvSpPr>
          <p:nvPr>
            <p:ph type="sldImg"/>
          </p:nvPr>
        </p:nvSpPr>
        <p:spPr>
          <a:xfrm>
            <a:off x="2155825" y="538163"/>
            <a:ext cx="2560638" cy="1920875"/>
          </a:xfrm>
          <a:ln/>
        </p:spPr>
      </p:sp>
      <p:sp>
        <p:nvSpPr>
          <p:cNvPr id="91140" name="Rectangle 3"/>
          <p:cNvSpPr>
            <a:spLocks noGrp="1" noChangeArrowheads="1"/>
          </p:cNvSpPr>
          <p:nvPr>
            <p:ph type="body" idx="1"/>
          </p:nvPr>
        </p:nvSpPr>
        <p:spPr>
          <a:xfrm>
            <a:off x="386470" y="2536506"/>
            <a:ext cx="6173962" cy="5992496"/>
          </a:xfrm>
          <a:noFill/>
        </p:spPr>
        <p:txBody>
          <a:bodyPr/>
          <a:lstStyle/>
          <a:p>
            <a:pPr eaLnBrk="1" hangingPunct="1"/>
            <a:r>
              <a:rPr lang="en-US" dirty="0" smtClean="0"/>
              <a:t>IDEA always ships paper reports (168 pounds last fall). We will forward these to the departments each semester, along with a copy of the “Departmental Summary.”  Two copies of the</a:t>
            </a:r>
            <a:r>
              <a:rPr lang="en-US" baseline="0" dirty="0" smtClean="0"/>
              <a:t> printed report are supplied for each class, so there is a departmental hard copy if desired. Only a single printed copy of students comments is provided. My office keeps an electronic copy of all materials.</a:t>
            </a:r>
          </a:p>
          <a:p>
            <a:pPr eaLnBrk="1" hangingPunct="1"/>
            <a:endParaRPr lang="en-US" baseline="0" dirty="0" smtClean="0"/>
          </a:p>
          <a:p>
            <a:pPr eaLnBrk="1" hangingPunct="1"/>
            <a:r>
              <a:rPr lang="en-US" baseline="0" dirty="0" smtClean="0"/>
              <a:t>IDEA Results are available in a variety of formats online </a:t>
            </a:r>
            <a:r>
              <a:rPr lang="en-US" b="1" baseline="0" dirty="0" smtClean="0"/>
              <a:t>[</a:t>
            </a:r>
            <a:r>
              <a:rPr lang="en-US" b="1" i="1" baseline="0" dirty="0" smtClean="0"/>
              <a:t>show them the options by slowly walking them through the web pages</a:t>
            </a:r>
            <a:r>
              <a:rPr lang="en-US" b="1" i="0" baseline="0" dirty="0" smtClean="0"/>
              <a:t>]</a:t>
            </a:r>
          </a:p>
          <a:p>
            <a:pPr lvl="1" eaLnBrk="1" hangingPunct="1">
              <a:buFont typeface="Arial" pitchFamily="34" charset="0"/>
              <a:buChar char="•"/>
            </a:pPr>
            <a:r>
              <a:rPr lang="en-US" dirty="0" smtClean="0"/>
              <a:t> Search</a:t>
            </a:r>
            <a:r>
              <a:rPr lang="en-US" baseline="0" dirty="0" smtClean="0"/>
              <a:t> box provides access to evaluation results for all types of evaluations (new = IDEA, old: paper-and-pencil, old: Blackboard/Canvas online).</a:t>
            </a:r>
          </a:p>
          <a:p>
            <a:pPr lvl="1" eaLnBrk="1" hangingPunct="1">
              <a:buFont typeface="Arial" pitchFamily="34" charset="0"/>
              <a:buChar char="•"/>
            </a:pPr>
            <a:r>
              <a:rPr lang="en-US" baseline="0" dirty="0" smtClean="0"/>
              <a:t> You can search by faculty name (first, last, both); course name and/or number; term, year, or both; or any combination of the above</a:t>
            </a:r>
          </a:p>
          <a:p>
            <a:pPr lvl="1" eaLnBrk="1" hangingPunct="1">
              <a:buFont typeface="Arial" pitchFamily="34" charset="0"/>
              <a:buChar char="•"/>
            </a:pPr>
            <a:r>
              <a:rPr lang="en-US" baseline="0" dirty="0" smtClean="0"/>
              <a:t> The summary list includes only a few fields (there are screen limitations) These could be modified.</a:t>
            </a:r>
          </a:p>
          <a:p>
            <a:pPr lvl="1" eaLnBrk="1" hangingPunct="1">
              <a:buFont typeface="Arial" pitchFamily="34" charset="0"/>
              <a:buChar char="•"/>
            </a:pPr>
            <a:r>
              <a:rPr lang="en-US" baseline="0" dirty="0" smtClean="0"/>
              <a:t> Clicking on an entry in the list opens a new view, with much more detail [</a:t>
            </a:r>
            <a:r>
              <a:rPr lang="en-US" i="1" baseline="0" dirty="0" smtClean="0"/>
              <a:t>show them</a:t>
            </a:r>
            <a:r>
              <a:rPr lang="en-US" i="0" baseline="0" dirty="0" smtClean="0"/>
              <a:t>]</a:t>
            </a:r>
          </a:p>
          <a:p>
            <a:pPr lvl="1" eaLnBrk="1" hangingPunct="1">
              <a:buFont typeface="Arial" pitchFamily="34" charset="0"/>
              <a:buChar char="•"/>
            </a:pPr>
            <a:r>
              <a:rPr lang="en-US" i="0" baseline="0" dirty="0" smtClean="0"/>
              <a:t> From the detail view, you can directly access the full .</a:t>
            </a:r>
            <a:r>
              <a:rPr lang="en-US" i="0" baseline="0" dirty="0" err="1" smtClean="0"/>
              <a:t>pdf</a:t>
            </a:r>
            <a:r>
              <a:rPr lang="en-US" i="0" baseline="0" dirty="0" smtClean="0"/>
              <a:t> of the report</a:t>
            </a:r>
          </a:p>
          <a:p>
            <a:pPr lvl="1" eaLnBrk="1" hangingPunct="1">
              <a:buFont typeface="Arial" pitchFamily="34" charset="0"/>
              <a:buChar char="•"/>
            </a:pPr>
            <a:r>
              <a:rPr lang="en-US" i="0" baseline="0" dirty="0" smtClean="0"/>
              <a:t> These new IDEA .</a:t>
            </a:r>
            <a:r>
              <a:rPr lang="en-US" i="0" baseline="0" dirty="0" err="1" smtClean="0"/>
              <a:t>pdf</a:t>
            </a:r>
            <a:r>
              <a:rPr lang="en-US" i="0" baseline="0" dirty="0" smtClean="0"/>
              <a:t> files are also available in a searchable list: http://usu.edu/aaa/idea_results_frame.cfm</a:t>
            </a:r>
          </a:p>
          <a:p>
            <a:pPr lvl="1" eaLnBrk="1" hangingPunct="1">
              <a:buFont typeface="Arial" pitchFamily="34" charset="0"/>
              <a:buChar char="•"/>
            </a:pPr>
            <a:r>
              <a:rPr lang="en-US" i="0" baseline="0" dirty="0" smtClean="0"/>
              <a:t> Comments will not be posted online, but one printed copy will be mailed, and an electronic copy will be emailed</a:t>
            </a:r>
          </a:p>
          <a:p>
            <a:pPr lvl="1" eaLnBrk="1" hangingPunct="1">
              <a:buFont typeface="Arial" pitchFamily="34" charset="0"/>
              <a:buChar char="•"/>
            </a:pPr>
            <a:r>
              <a:rPr lang="en-US" i="0" baseline="0" dirty="0" smtClean="0"/>
              <a:t> Each department has (at least) one staff person trained on the IDEA system, and they will be copied on all mails and emails relating to IDEA</a:t>
            </a:r>
            <a:endParaRPr lang="en-US" dirty="0" smtClean="0"/>
          </a:p>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type="dt" sz="quarter" idx="1"/>
          </p:nvPr>
        </p:nvSpPr>
        <p:spPr>
          <a:noFill/>
          <a:ln>
            <a:miter lim="800000"/>
            <a:headEnd/>
            <a:tailEnd/>
          </a:ln>
        </p:spPr>
        <p:txBody>
          <a:bodyPr/>
          <a:lstStyle/>
          <a:p>
            <a:pPr defTabSz="922338"/>
            <a:fld id="{16FDEBA3-8DBB-400E-BCC3-F91E3EB7C8B6}" type="datetime1">
              <a:rPr lang="en-US" smtClean="0"/>
              <a:pPr defTabSz="922338"/>
              <a:t>8/8/2012</a:t>
            </a:fld>
            <a:endParaRPr lang="en-US" smtClean="0"/>
          </a:p>
        </p:txBody>
      </p:sp>
      <p:sp>
        <p:nvSpPr>
          <p:cNvPr id="68611" name="Rectangle 6"/>
          <p:cNvSpPr>
            <a:spLocks noGrp="1" noChangeArrowheads="1"/>
          </p:cNvSpPr>
          <p:nvPr>
            <p:ph type="ftr" sz="quarter" idx="4"/>
          </p:nvPr>
        </p:nvSpPr>
        <p:spPr>
          <a:noFill/>
          <a:ln>
            <a:miter lim="800000"/>
            <a:headEnd/>
            <a:tailEnd/>
          </a:ln>
        </p:spPr>
        <p:txBody>
          <a:bodyPr/>
          <a:lstStyle/>
          <a:p>
            <a:pPr defTabSz="922338"/>
            <a:r>
              <a:rPr lang="en-US" smtClean="0"/>
              <a:t>IDEA Train the Trainer Workshop - Day 2</a:t>
            </a:r>
          </a:p>
        </p:txBody>
      </p:sp>
      <p:sp>
        <p:nvSpPr>
          <p:cNvPr id="68612" name="Rectangle 7"/>
          <p:cNvSpPr>
            <a:spLocks noGrp="1" noChangeArrowheads="1"/>
          </p:cNvSpPr>
          <p:nvPr>
            <p:ph type="sldNum" sz="quarter" idx="5"/>
          </p:nvPr>
        </p:nvSpPr>
        <p:spPr>
          <a:noFill/>
          <a:ln>
            <a:miter lim="800000"/>
            <a:headEnd/>
            <a:tailEnd/>
          </a:ln>
        </p:spPr>
        <p:txBody>
          <a:bodyPr/>
          <a:lstStyle/>
          <a:p>
            <a:pPr defTabSz="922338"/>
            <a:fld id="{FD42059D-C6E7-44FB-A012-04E3714ED498}" type="slidenum">
              <a:rPr lang="en-US" smtClean="0"/>
              <a:pPr defTabSz="922338"/>
              <a:t>4</a:t>
            </a:fld>
            <a:endParaRPr lang="en-US" smtClean="0"/>
          </a:p>
        </p:txBody>
      </p:sp>
      <p:sp>
        <p:nvSpPr>
          <p:cNvPr id="68613" name="Rectangle 2"/>
          <p:cNvSpPr>
            <a:spLocks noGrp="1" noRot="1" noChangeAspect="1" noChangeArrowheads="1" noTextEdit="1"/>
          </p:cNvSpPr>
          <p:nvPr>
            <p:ph type="sldImg"/>
          </p:nvPr>
        </p:nvSpPr>
        <p:spPr>
          <a:xfrm>
            <a:off x="2152650" y="538163"/>
            <a:ext cx="2562225" cy="1920875"/>
          </a:xfrm>
          <a:ln/>
        </p:spPr>
      </p:sp>
      <p:sp>
        <p:nvSpPr>
          <p:cNvPr id="68614" name="Rectangle 3"/>
          <p:cNvSpPr>
            <a:spLocks noGrp="1" noChangeArrowheads="1"/>
          </p:cNvSpPr>
          <p:nvPr>
            <p:ph type="body" idx="1"/>
          </p:nvPr>
        </p:nvSpPr>
        <p:spPr>
          <a:xfrm>
            <a:off x="386470" y="2534922"/>
            <a:ext cx="6173962" cy="5994081"/>
          </a:xfrm>
          <a:noFill/>
        </p:spPr>
        <p:txBody>
          <a:bodyPr/>
          <a:lstStyle/>
          <a:p>
            <a:pPr eaLnBrk="1" hangingPunct="1"/>
            <a:r>
              <a:rPr lang="en-US" b="1" baseline="0" dirty="0" smtClean="0">
                <a:solidFill>
                  <a:srgbClr val="C00000"/>
                </a:solidFill>
              </a:rPr>
              <a:t>SHOULD WE EVEN BE EVALUATING CLASSES WITH ENROLLMENT OF 5 STUDENTS OR LESS?  [Discuss]</a:t>
            </a:r>
          </a:p>
          <a:p>
            <a:pPr eaLnBrk="1" hangingPunct="1"/>
            <a:endParaRPr lang="en-US" dirty="0" smtClean="0"/>
          </a:p>
          <a:p>
            <a:pPr eaLnBrk="1" hangingPunct="1"/>
            <a:r>
              <a:rPr lang="en-US" dirty="0" smtClean="0"/>
              <a:t>Large class sizes yield greater reliability (consistency).</a:t>
            </a:r>
            <a:r>
              <a:rPr lang="en-US" baseline="0" dirty="0" smtClean="0"/>
              <a:t> </a:t>
            </a:r>
            <a:r>
              <a:rPr lang="en-US" dirty="0" smtClean="0"/>
              <a:t>Response rate affects how representative your results are.</a:t>
            </a:r>
            <a:r>
              <a:rPr lang="en-US" baseline="0" dirty="0" smtClean="0"/>
              <a:t> </a:t>
            </a:r>
            <a:r>
              <a:rPr lang="en-US" dirty="0" smtClean="0"/>
              <a:t>The number of student respondents affects reliability. In</a:t>
            </a:r>
            <a:r>
              <a:rPr lang="en-US" baseline="0" dirty="0" smtClean="0"/>
              <a:t> </a:t>
            </a:r>
            <a:r>
              <a:rPr lang="en-US" dirty="0" smtClean="0"/>
              <a:t>this context, reliability refers to consistency, </a:t>
            </a:r>
            <a:r>
              <a:rPr lang="en-US" dirty="0" err="1" smtClean="0"/>
              <a:t>interrater</a:t>
            </a:r>
            <a:r>
              <a:rPr lang="en-US" dirty="0" smtClean="0"/>
              <a:t> reliability.</a:t>
            </a:r>
            <a:r>
              <a:rPr lang="en-US" baseline="0" dirty="0" smtClean="0"/>
              <a:t> </a:t>
            </a:r>
            <a:r>
              <a:rPr lang="en-US" u="sng" dirty="0" smtClean="0"/>
              <a:t>Fewer than ten students are unreliable</a:t>
            </a:r>
            <a:r>
              <a:rPr lang="en-US" dirty="0" smtClean="0"/>
              <a:t>—evaluators should</a:t>
            </a:r>
            <a:r>
              <a:rPr lang="en-US" baseline="0" dirty="0" smtClean="0"/>
              <a:t> </a:t>
            </a:r>
            <a:r>
              <a:rPr lang="en-US" dirty="0" smtClean="0"/>
              <a:t>pay scant attention to numerical data from classes with</a:t>
            </a:r>
            <a:r>
              <a:rPr lang="en-US" baseline="0" dirty="0" smtClean="0"/>
              <a:t> </a:t>
            </a:r>
            <a:r>
              <a:rPr lang="en-US" dirty="0" smtClean="0"/>
              <a:t>fewer than ten respondents. IDEA reports the following</a:t>
            </a:r>
            <a:r>
              <a:rPr lang="en-US" baseline="0" dirty="0" smtClean="0"/>
              <a:t> </a:t>
            </a:r>
            <a:r>
              <a:rPr lang="en-US" dirty="0" smtClean="0"/>
              <a:t>median rates:</a:t>
            </a:r>
          </a:p>
          <a:p>
            <a:pPr eaLnBrk="1" hangingPunct="1"/>
            <a:r>
              <a:rPr lang="en-US" dirty="0" smtClean="0"/>
              <a:t>	10 raters	.69 reliability</a:t>
            </a:r>
          </a:p>
          <a:p>
            <a:pPr eaLnBrk="1" hangingPunct="1"/>
            <a:r>
              <a:rPr lang="en-US" dirty="0" smtClean="0"/>
              <a:t>	15 raters	.83 reliability</a:t>
            </a:r>
          </a:p>
          <a:p>
            <a:pPr eaLnBrk="1" hangingPunct="1"/>
            <a:r>
              <a:rPr lang="en-US" dirty="0" smtClean="0"/>
              <a:t>	20 raters	.83 reliability</a:t>
            </a:r>
          </a:p>
          <a:p>
            <a:pPr eaLnBrk="1" hangingPunct="1"/>
            <a:r>
              <a:rPr lang="en-US" dirty="0" smtClean="0"/>
              <a:t>	30 raters	.88 reliability</a:t>
            </a:r>
          </a:p>
          <a:p>
            <a:pPr eaLnBrk="1" hangingPunct="1"/>
            <a:r>
              <a:rPr lang="en-US" dirty="0" smtClean="0"/>
              <a:t>	40 raters	.91 reliability</a:t>
            </a:r>
          </a:p>
          <a:p>
            <a:pPr eaLnBrk="1" hangingPunct="1"/>
            <a:r>
              <a:rPr lang="en-US" dirty="0" smtClean="0"/>
              <a:t>Reliability ratings below .70 are highly suspect.</a:t>
            </a:r>
          </a:p>
          <a:p>
            <a:pPr eaLnBrk="1" hangingPunct="1"/>
            <a:endParaRPr lang="en-US" dirty="0" smtClean="0"/>
          </a:p>
          <a:p>
            <a:r>
              <a:rPr lang="en-US" sz="1200" u="sng" kern="1200" dirty="0" smtClean="0">
                <a:solidFill>
                  <a:schemeClr val="tx1"/>
                </a:solidFill>
                <a:latin typeface="Times New Roman" pitchFamily="18" charset="0"/>
                <a:ea typeface="+mn-ea"/>
                <a:cs typeface="+mn-cs"/>
              </a:rPr>
              <a:t>Response Rates</a:t>
            </a:r>
            <a:r>
              <a:rPr lang="en-US" sz="1200" u="sng" kern="1200" baseline="0" dirty="0" smtClean="0">
                <a:solidFill>
                  <a:schemeClr val="tx1"/>
                </a:solidFill>
                <a:latin typeface="Times New Roman" pitchFamily="18" charset="0"/>
                <a:ea typeface="+mn-ea"/>
                <a:cs typeface="+mn-cs"/>
              </a:rPr>
              <a:t> at USU for Fall 2011</a:t>
            </a:r>
            <a:r>
              <a:rPr lang="en-US" sz="1200" u="sng" kern="1200" dirty="0" smtClean="0">
                <a:solidFill>
                  <a:schemeClr val="tx1"/>
                </a:solidFill>
                <a:latin typeface="Times New Roman" pitchFamily="18" charset="0"/>
                <a:ea typeface="+mn-ea"/>
                <a:cs typeface="+mn-cs"/>
              </a:rPr>
              <a:t>:</a:t>
            </a:r>
          </a:p>
          <a:p>
            <a:pPr lvl="0"/>
            <a:r>
              <a:rPr lang="en-US" sz="1200" kern="1200" dirty="0" smtClean="0">
                <a:solidFill>
                  <a:schemeClr val="tx1"/>
                </a:solidFill>
                <a:latin typeface="Times New Roman" pitchFamily="18" charset="0"/>
                <a:ea typeface="+mn-ea"/>
                <a:cs typeface="+mn-cs"/>
              </a:rPr>
              <a:t>Total Response Rate: Logan Campus                      </a:t>
            </a:r>
            <a:r>
              <a:rPr lang="en-US" sz="1200" b="1" kern="1200" dirty="0" smtClean="0">
                <a:solidFill>
                  <a:schemeClr val="tx1"/>
                </a:solidFill>
                <a:latin typeface="Times New Roman" pitchFamily="18" charset="0"/>
                <a:ea typeface="+mn-ea"/>
                <a:cs typeface="+mn-cs"/>
              </a:rPr>
              <a:t>73.2%</a:t>
            </a:r>
            <a:r>
              <a:rPr lang="en-US" sz="1200" kern="1200" dirty="0" smtClean="0">
                <a:solidFill>
                  <a:schemeClr val="tx1"/>
                </a:solidFill>
                <a:latin typeface="Times New Roman" pitchFamily="18" charset="0"/>
                <a:ea typeface="+mn-ea"/>
                <a:cs typeface="+mn-cs"/>
              </a:rPr>
              <a:t> (Avg. of Avgs.)     </a:t>
            </a:r>
            <a:r>
              <a:rPr lang="en-US" sz="1200" b="1" kern="1200" dirty="0" smtClean="0">
                <a:solidFill>
                  <a:schemeClr val="tx1"/>
                </a:solidFill>
                <a:latin typeface="Times New Roman" pitchFamily="18" charset="0"/>
                <a:ea typeface="+mn-ea"/>
                <a:cs typeface="+mn-cs"/>
              </a:rPr>
              <a:t>70.4%</a:t>
            </a:r>
            <a:r>
              <a:rPr lang="en-US" sz="1200" kern="1200" dirty="0" smtClean="0">
                <a:solidFill>
                  <a:schemeClr val="tx1"/>
                </a:solidFill>
                <a:latin typeface="Times New Roman" pitchFamily="18" charset="0"/>
                <a:ea typeface="+mn-ea"/>
                <a:cs typeface="+mn-cs"/>
              </a:rPr>
              <a:t>  (Total Responses/Total Enrollment)</a:t>
            </a:r>
          </a:p>
          <a:p>
            <a:pPr lvl="0"/>
            <a:r>
              <a:rPr lang="en-US" sz="1200" kern="1200" dirty="0" smtClean="0">
                <a:solidFill>
                  <a:schemeClr val="tx1"/>
                </a:solidFill>
                <a:latin typeface="Times New Roman" pitchFamily="18" charset="0"/>
                <a:ea typeface="+mn-ea"/>
                <a:cs typeface="+mn-cs"/>
              </a:rPr>
              <a:t>Total Response Rate: RCDE                                   </a:t>
            </a:r>
            <a:r>
              <a:rPr lang="en-US" sz="1200" b="1" kern="1200" dirty="0" smtClean="0">
                <a:solidFill>
                  <a:schemeClr val="tx1"/>
                </a:solidFill>
                <a:latin typeface="Times New Roman" pitchFamily="18" charset="0"/>
                <a:ea typeface="+mn-ea"/>
                <a:cs typeface="+mn-cs"/>
              </a:rPr>
              <a:t>60.9%</a:t>
            </a:r>
            <a:r>
              <a:rPr lang="en-US" sz="1200" kern="1200" dirty="0" smtClean="0">
                <a:solidFill>
                  <a:schemeClr val="tx1"/>
                </a:solidFill>
                <a:latin typeface="Times New Roman" pitchFamily="18" charset="0"/>
                <a:ea typeface="+mn-ea"/>
                <a:cs typeface="+mn-cs"/>
              </a:rPr>
              <a:t> (Avg. of Avgs.)     </a:t>
            </a:r>
            <a:r>
              <a:rPr lang="en-US" sz="1200" b="1" kern="1200" dirty="0" smtClean="0">
                <a:solidFill>
                  <a:schemeClr val="tx1"/>
                </a:solidFill>
                <a:latin typeface="Times New Roman" pitchFamily="18" charset="0"/>
                <a:ea typeface="+mn-ea"/>
                <a:cs typeface="+mn-cs"/>
              </a:rPr>
              <a:t>60.4%</a:t>
            </a:r>
            <a:r>
              <a:rPr lang="en-US" sz="1200" kern="1200" dirty="0" smtClean="0">
                <a:solidFill>
                  <a:schemeClr val="tx1"/>
                </a:solidFill>
                <a:latin typeface="Times New Roman" pitchFamily="18" charset="0"/>
                <a:ea typeface="+mn-ea"/>
                <a:cs typeface="+mn-cs"/>
              </a:rPr>
              <a:t> (Total Responses/Total Enrollment)                </a:t>
            </a:r>
          </a:p>
          <a:p>
            <a:pPr lvl="0"/>
            <a:r>
              <a:rPr lang="en-US" sz="1200" kern="1200" dirty="0" smtClean="0">
                <a:solidFill>
                  <a:schemeClr val="tx1"/>
                </a:solidFill>
                <a:latin typeface="Times New Roman" pitchFamily="18" charset="0"/>
                <a:ea typeface="+mn-ea"/>
                <a:cs typeface="+mn-cs"/>
              </a:rPr>
              <a:t>Total Response Rate: USUE                                   </a:t>
            </a:r>
            <a:r>
              <a:rPr lang="en-US" sz="1200" b="1" kern="1200" dirty="0" smtClean="0">
                <a:solidFill>
                  <a:schemeClr val="tx1"/>
                </a:solidFill>
                <a:latin typeface="Times New Roman" pitchFamily="18" charset="0"/>
                <a:ea typeface="+mn-ea"/>
                <a:cs typeface="+mn-cs"/>
              </a:rPr>
              <a:t>36.0%</a:t>
            </a:r>
            <a:r>
              <a:rPr lang="en-US" sz="1200" kern="1200" dirty="0" smtClean="0">
                <a:solidFill>
                  <a:schemeClr val="tx1"/>
                </a:solidFill>
                <a:latin typeface="Times New Roman" pitchFamily="18" charset="0"/>
                <a:ea typeface="+mn-ea"/>
                <a:cs typeface="+mn-cs"/>
              </a:rPr>
              <a:t> (Avg. of Avgs.)     </a:t>
            </a:r>
            <a:r>
              <a:rPr lang="en-US" sz="1200" b="1" kern="1200" dirty="0" smtClean="0">
                <a:solidFill>
                  <a:schemeClr val="tx1"/>
                </a:solidFill>
                <a:latin typeface="Times New Roman" pitchFamily="18" charset="0"/>
                <a:ea typeface="+mn-ea"/>
                <a:cs typeface="+mn-cs"/>
              </a:rPr>
              <a:t>37.3%</a:t>
            </a:r>
            <a:r>
              <a:rPr lang="en-US" sz="1200" kern="1200" dirty="0" smtClean="0">
                <a:solidFill>
                  <a:schemeClr val="tx1"/>
                </a:solidFill>
                <a:latin typeface="Times New Roman" pitchFamily="18" charset="0"/>
                <a:ea typeface="+mn-ea"/>
                <a:cs typeface="+mn-cs"/>
              </a:rPr>
              <a:t> (Total Responses/Total Enrollment)</a:t>
            </a:r>
          </a:p>
          <a:p>
            <a:pPr lvl="0"/>
            <a:r>
              <a:rPr lang="en-US" sz="1200" kern="1200" dirty="0" smtClean="0">
                <a:solidFill>
                  <a:schemeClr val="tx1"/>
                </a:solidFill>
                <a:latin typeface="Times New Roman" pitchFamily="18" charset="0"/>
                <a:ea typeface="+mn-ea"/>
                <a:cs typeface="+mn-cs"/>
              </a:rPr>
              <a:t>Total Response Rate: Logan + RCDE                      </a:t>
            </a:r>
            <a:r>
              <a:rPr lang="en-US" sz="1200" b="1" kern="1200" dirty="0" smtClean="0">
                <a:solidFill>
                  <a:schemeClr val="tx1"/>
                </a:solidFill>
                <a:latin typeface="Times New Roman" pitchFamily="18" charset="0"/>
                <a:ea typeface="+mn-ea"/>
                <a:cs typeface="+mn-cs"/>
              </a:rPr>
              <a:t>70.1%</a:t>
            </a:r>
            <a:r>
              <a:rPr lang="en-US" sz="1200" kern="1200" dirty="0" smtClean="0">
                <a:solidFill>
                  <a:schemeClr val="tx1"/>
                </a:solidFill>
                <a:latin typeface="Times New Roman" pitchFamily="18" charset="0"/>
                <a:ea typeface="+mn-ea"/>
                <a:cs typeface="+mn-cs"/>
              </a:rPr>
              <a:t> (Avg. Of Avgs.)     </a:t>
            </a:r>
            <a:r>
              <a:rPr lang="en-US" sz="1200" b="1" kern="1200" dirty="0" smtClean="0">
                <a:solidFill>
                  <a:schemeClr val="tx1"/>
                </a:solidFill>
                <a:latin typeface="Times New Roman" pitchFamily="18" charset="0"/>
                <a:ea typeface="+mn-ea"/>
                <a:cs typeface="+mn-cs"/>
              </a:rPr>
              <a:t>68.3%</a:t>
            </a:r>
            <a:r>
              <a:rPr lang="en-US" sz="1200" kern="1200" dirty="0" smtClean="0">
                <a:solidFill>
                  <a:schemeClr val="tx1"/>
                </a:solidFill>
                <a:latin typeface="Times New Roman" pitchFamily="18" charset="0"/>
                <a:ea typeface="+mn-ea"/>
                <a:cs typeface="+mn-cs"/>
              </a:rPr>
              <a:t> (Total Responses/Total Enrollment)</a:t>
            </a:r>
          </a:p>
          <a:p>
            <a:pPr lvl="0"/>
            <a:r>
              <a:rPr lang="en-US" sz="1200" kern="1200" dirty="0" smtClean="0">
                <a:solidFill>
                  <a:schemeClr val="tx1"/>
                </a:solidFill>
                <a:latin typeface="Times New Roman" pitchFamily="18" charset="0"/>
                <a:ea typeface="+mn-ea"/>
                <a:cs typeface="+mn-cs"/>
              </a:rPr>
              <a:t>Total Response Rate: ALL (including USUE)             </a:t>
            </a:r>
            <a:r>
              <a:rPr lang="en-US" sz="1200" b="1" kern="1200" dirty="0" smtClean="0">
                <a:solidFill>
                  <a:schemeClr val="tx1"/>
                </a:solidFill>
                <a:latin typeface="Times New Roman" pitchFamily="18" charset="0"/>
                <a:ea typeface="+mn-ea"/>
                <a:cs typeface="+mn-cs"/>
              </a:rPr>
              <a:t>65.0%</a:t>
            </a:r>
            <a:r>
              <a:rPr lang="en-US" sz="1200" kern="1200" dirty="0" smtClean="0">
                <a:solidFill>
                  <a:schemeClr val="tx1"/>
                </a:solidFill>
                <a:latin typeface="Times New Roman" pitchFamily="18" charset="0"/>
                <a:ea typeface="+mn-ea"/>
                <a:cs typeface="+mn-cs"/>
              </a:rPr>
              <a:t> (Avg. of Avgs.)     </a:t>
            </a:r>
            <a:r>
              <a:rPr lang="en-US" sz="1200" b="1" kern="1200" dirty="0" smtClean="0">
                <a:solidFill>
                  <a:schemeClr val="tx1"/>
                </a:solidFill>
                <a:latin typeface="Times New Roman" pitchFamily="18" charset="0"/>
                <a:ea typeface="+mn-ea"/>
                <a:cs typeface="+mn-cs"/>
              </a:rPr>
              <a:t>65.8%</a:t>
            </a:r>
            <a:r>
              <a:rPr lang="en-US" sz="1200" kern="1200" dirty="0" smtClean="0">
                <a:solidFill>
                  <a:schemeClr val="tx1"/>
                </a:solidFill>
                <a:latin typeface="Times New Roman" pitchFamily="18" charset="0"/>
                <a:ea typeface="+mn-ea"/>
                <a:cs typeface="+mn-cs"/>
              </a:rPr>
              <a:t> (Total Responses/Total Enrollment)</a:t>
            </a:r>
          </a:p>
          <a:p>
            <a:r>
              <a:rPr lang="en-US" sz="1200" kern="1200" dirty="0" smtClean="0">
                <a:solidFill>
                  <a:schemeClr val="tx1"/>
                </a:solidFill>
                <a:latin typeface="Times New Roman" pitchFamily="18" charset="0"/>
                <a:ea typeface="+mn-ea"/>
                <a:cs typeface="+mn-cs"/>
              </a:rPr>
              <a:t> </a:t>
            </a:r>
          </a:p>
          <a:p>
            <a:r>
              <a:rPr lang="en-US" sz="1200" kern="1200" dirty="0" smtClean="0">
                <a:solidFill>
                  <a:schemeClr val="tx1"/>
                </a:solidFill>
                <a:latin typeface="Times New Roman" pitchFamily="18" charset="0"/>
                <a:ea typeface="+mn-ea"/>
                <a:cs typeface="+mn-cs"/>
              </a:rPr>
              <a:t>Top Five Departments (based on Total Responses/Total Enrollment):</a:t>
            </a:r>
          </a:p>
          <a:p>
            <a:pPr lvl="0"/>
            <a:r>
              <a:rPr lang="en-US" sz="1200" kern="1200" dirty="0" smtClean="0">
                <a:solidFill>
                  <a:schemeClr val="tx1"/>
                </a:solidFill>
                <a:latin typeface="Times New Roman" pitchFamily="18" charset="0"/>
                <a:ea typeface="+mn-ea"/>
                <a:cs typeface="+mn-cs"/>
              </a:rPr>
              <a:t>Biological Engineering                                             </a:t>
            </a:r>
            <a:r>
              <a:rPr lang="en-US" sz="1200" b="1" kern="1200" dirty="0" smtClean="0">
                <a:solidFill>
                  <a:schemeClr val="tx1"/>
                </a:solidFill>
                <a:latin typeface="Times New Roman" pitchFamily="18" charset="0"/>
                <a:ea typeface="+mn-ea"/>
                <a:cs typeface="+mn-cs"/>
              </a:rPr>
              <a:t>90.9%</a:t>
            </a:r>
            <a:r>
              <a:rPr lang="en-US" sz="1200" kern="1200" dirty="0" smtClean="0">
                <a:solidFill>
                  <a:schemeClr val="tx1"/>
                </a:solidFill>
                <a:latin typeface="Times New Roman" pitchFamily="18" charset="0"/>
                <a:ea typeface="+mn-ea"/>
                <a:cs typeface="+mn-cs"/>
              </a:rPr>
              <a:t>                                    </a:t>
            </a:r>
            <a:r>
              <a:rPr lang="en-US" sz="1200" b="1" kern="1200" dirty="0" smtClean="0">
                <a:solidFill>
                  <a:schemeClr val="tx1"/>
                </a:solidFill>
                <a:latin typeface="Times New Roman" pitchFamily="18" charset="0"/>
                <a:ea typeface="+mn-ea"/>
                <a:cs typeface="+mn-cs"/>
              </a:rPr>
              <a:t>84.4%</a:t>
            </a:r>
            <a:endParaRPr lang="en-US" sz="1200" kern="1200" dirty="0" smtClean="0">
              <a:solidFill>
                <a:schemeClr val="tx1"/>
              </a:solidFill>
              <a:latin typeface="Times New Roman" pitchFamily="18" charset="0"/>
              <a:ea typeface="+mn-ea"/>
              <a:cs typeface="+mn-cs"/>
            </a:endParaRPr>
          </a:p>
          <a:p>
            <a:pPr lvl="0"/>
            <a:r>
              <a:rPr lang="en-US" sz="1200" kern="1200" dirty="0" smtClean="0">
                <a:solidFill>
                  <a:schemeClr val="tx1"/>
                </a:solidFill>
                <a:latin typeface="Times New Roman" pitchFamily="18" charset="0"/>
                <a:ea typeface="+mn-ea"/>
                <a:cs typeface="+mn-cs"/>
              </a:rPr>
              <a:t>Accounting                                                            </a:t>
            </a:r>
            <a:r>
              <a:rPr lang="en-US" sz="1200" kern="1200" baseline="0" dirty="0" smtClean="0">
                <a:solidFill>
                  <a:schemeClr val="tx1"/>
                </a:solidFill>
                <a:latin typeface="Times New Roman" pitchFamily="18" charset="0"/>
                <a:ea typeface="+mn-ea"/>
                <a:cs typeface="+mn-cs"/>
              </a:rPr>
              <a:t> </a:t>
            </a:r>
            <a:r>
              <a:rPr lang="en-US" sz="1200" b="1" kern="1200" dirty="0" smtClean="0">
                <a:solidFill>
                  <a:schemeClr val="tx1"/>
                </a:solidFill>
                <a:latin typeface="Times New Roman" pitchFamily="18" charset="0"/>
                <a:ea typeface="+mn-ea"/>
                <a:cs typeface="+mn-cs"/>
              </a:rPr>
              <a:t>83.9%</a:t>
            </a:r>
            <a:r>
              <a:rPr lang="en-US" sz="1200" kern="1200" dirty="0" smtClean="0">
                <a:solidFill>
                  <a:schemeClr val="tx1"/>
                </a:solidFill>
                <a:latin typeface="Times New Roman" pitchFamily="18" charset="0"/>
                <a:ea typeface="+mn-ea"/>
                <a:cs typeface="+mn-cs"/>
              </a:rPr>
              <a:t>                                    </a:t>
            </a:r>
            <a:r>
              <a:rPr lang="en-US" sz="1200" b="1" kern="1200" dirty="0" smtClean="0">
                <a:solidFill>
                  <a:schemeClr val="tx1"/>
                </a:solidFill>
                <a:latin typeface="Times New Roman" pitchFamily="18" charset="0"/>
                <a:ea typeface="+mn-ea"/>
                <a:cs typeface="+mn-cs"/>
              </a:rPr>
              <a:t>84.1%</a:t>
            </a:r>
            <a:endParaRPr lang="en-US" sz="1200" kern="1200" dirty="0" smtClean="0">
              <a:solidFill>
                <a:schemeClr val="tx1"/>
              </a:solidFill>
              <a:latin typeface="Times New Roman" pitchFamily="18" charset="0"/>
              <a:ea typeface="+mn-ea"/>
              <a:cs typeface="+mn-cs"/>
            </a:endParaRPr>
          </a:p>
          <a:p>
            <a:pPr lvl="0"/>
            <a:r>
              <a:rPr lang="en-US" sz="1200" kern="1200" dirty="0" smtClean="0">
                <a:solidFill>
                  <a:schemeClr val="tx1"/>
                </a:solidFill>
                <a:latin typeface="Times New Roman" pitchFamily="18" charset="0"/>
                <a:ea typeface="+mn-ea"/>
                <a:cs typeface="+mn-cs"/>
              </a:rPr>
              <a:t>Special Education &amp; Rehabilitation                            </a:t>
            </a:r>
            <a:r>
              <a:rPr lang="en-US" sz="1200" b="1" kern="1200" dirty="0" smtClean="0">
                <a:solidFill>
                  <a:schemeClr val="tx1"/>
                </a:solidFill>
                <a:latin typeface="Times New Roman" pitchFamily="18" charset="0"/>
                <a:ea typeface="+mn-ea"/>
                <a:cs typeface="+mn-cs"/>
              </a:rPr>
              <a:t>88.3%</a:t>
            </a:r>
            <a:r>
              <a:rPr lang="en-US" sz="1200" kern="1200" dirty="0" smtClean="0">
                <a:solidFill>
                  <a:schemeClr val="tx1"/>
                </a:solidFill>
                <a:latin typeface="Times New Roman" pitchFamily="18" charset="0"/>
                <a:ea typeface="+mn-ea"/>
                <a:cs typeface="+mn-cs"/>
              </a:rPr>
              <a:t>                                    </a:t>
            </a:r>
            <a:r>
              <a:rPr lang="en-US" sz="1200" b="1" kern="1200" dirty="0" smtClean="0">
                <a:solidFill>
                  <a:schemeClr val="tx1"/>
                </a:solidFill>
                <a:latin typeface="Times New Roman" pitchFamily="18" charset="0"/>
                <a:ea typeface="+mn-ea"/>
                <a:cs typeface="+mn-cs"/>
              </a:rPr>
              <a:t>83.6%</a:t>
            </a:r>
            <a:endParaRPr lang="en-US" sz="1200" kern="1200" dirty="0" smtClean="0">
              <a:solidFill>
                <a:schemeClr val="tx1"/>
              </a:solidFill>
              <a:latin typeface="Times New Roman" pitchFamily="18" charset="0"/>
              <a:ea typeface="+mn-ea"/>
              <a:cs typeface="+mn-cs"/>
            </a:endParaRPr>
          </a:p>
          <a:p>
            <a:pPr lvl="0"/>
            <a:r>
              <a:rPr lang="en-US" sz="1200" kern="1200" dirty="0" smtClean="0">
                <a:solidFill>
                  <a:schemeClr val="tx1"/>
                </a:solidFill>
                <a:latin typeface="Times New Roman" pitchFamily="18" charset="0"/>
                <a:ea typeface="+mn-ea"/>
                <a:cs typeface="+mn-cs"/>
              </a:rPr>
              <a:t>Civil &amp; Environmental Engineering                            </a:t>
            </a:r>
            <a:r>
              <a:rPr lang="en-US" sz="1200" b="1" kern="1200" dirty="0" smtClean="0">
                <a:solidFill>
                  <a:schemeClr val="tx1"/>
                </a:solidFill>
                <a:latin typeface="Times New Roman" pitchFamily="18" charset="0"/>
                <a:ea typeface="+mn-ea"/>
                <a:cs typeface="+mn-cs"/>
              </a:rPr>
              <a:t>85.6%</a:t>
            </a:r>
            <a:r>
              <a:rPr lang="en-US" sz="1200" kern="1200" dirty="0" smtClean="0">
                <a:solidFill>
                  <a:schemeClr val="tx1"/>
                </a:solidFill>
                <a:latin typeface="Times New Roman" pitchFamily="18" charset="0"/>
                <a:ea typeface="+mn-ea"/>
                <a:cs typeface="+mn-cs"/>
              </a:rPr>
              <a:t>                                    </a:t>
            </a:r>
            <a:r>
              <a:rPr lang="en-US" sz="1200" b="1" kern="1200" dirty="0" smtClean="0">
                <a:solidFill>
                  <a:schemeClr val="tx1"/>
                </a:solidFill>
                <a:latin typeface="Times New Roman" pitchFamily="18" charset="0"/>
                <a:ea typeface="+mn-ea"/>
                <a:cs typeface="+mn-cs"/>
              </a:rPr>
              <a:t>83.2%</a:t>
            </a:r>
            <a:endParaRPr lang="en-US" sz="1200" kern="1200" dirty="0" smtClean="0">
              <a:solidFill>
                <a:schemeClr val="tx1"/>
              </a:solidFill>
              <a:latin typeface="Times New Roman" pitchFamily="18" charset="0"/>
              <a:ea typeface="+mn-ea"/>
              <a:cs typeface="+mn-cs"/>
            </a:endParaRPr>
          </a:p>
          <a:p>
            <a:pPr lvl="0"/>
            <a:r>
              <a:rPr lang="en-US" sz="1200" kern="1200" dirty="0" smtClean="0">
                <a:solidFill>
                  <a:schemeClr val="tx1"/>
                </a:solidFill>
                <a:latin typeface="Times New Roman" pitchFamily="18" charset="0"/>
                <a:ea typeface="+mn-ea"/>
                <a:cs typeface="+mn-cs"/>
              </a:rPr>
              <a:t>Nutrition, Dietetics &amp; Food Science                           </a:t>
            </a:r>
            <a:r>
              <a:rPr lang="en-US" sz="1200" b="1" kern="1200" dirty="0" smtClean="0">
                <a:solidFill>
                  <a:schemeClr val="tx1"/>
                </a:solidFill>
                <a:latin typeface="Times New Roman" pitchFamily="18" charset="0"/>
                <a:ea typeface="+mn-ea"/>
                <a:cs typeface="+mn-cs"/>
              </a:rPr>
              <a:t>80.1%</a:t>
            </a:r>
            <a:r>
              <a:rPr lang="en-US" sz="1200" kern="1200" dirty="0" smtClean="0">
                <a:solidFill>
                  <a:schemeClr val="tx1"/>
                </a:solidFill>
                <a:latin typeface="Times New Roman" pitchFamily="18" charset="0"/>
                <a:ea typeface="+mn-ea"/>
                <a:cs typeface="+mn-cs"/>
              </a:rPr>
              <a:t>                                    </a:t>
            </a:r>
            <a:r>
              <a:rPr lang="en-US" sz="1200" b="1" kern="1200" dirty="0" smtClean="0">
                <a:solidFill>
                  <a:schemeClr val="tx1"/>
                </a:solidFill>
                <a:latin typeface="Times New Roman" pitchFamily="18" charset="0"/>
                <a:ea typeface="+mn-ea"/>
                <a:cs typeface="+mn-cs"/>
              </a:rPr>
              <a:t>80.4%</a:t>
            </a:r>
            <a:endParaRPr lang="en-US" sz="1200" kern="1200" dirty="0" smtClean="0">
              <a:solidFill>
                <a:schemeClr val="tx1"/>
              </a:solidFill>
              <a:latin typeface="Times New Roman" pitchFamily="18" charset="0"/>
              <a:ea typeface="+mn-ea"/>
              <a:cs typeface="+mn-cs"/>
            </a:endParaRPr>
          </a:p>
          <a:p>
            <a:r>
              <a:rPr lang="en-US" sz="1200" kern="1200" dirty="0" smtClean="0">
                <a:solidFill>
                  <a:schemeClr val="tx1"/>
                </a:solidFill>
                <a:latin typeface="Times New Roman" pitchFamily="18" charset="0"/>
                <a:ea typeface="+mn-ea"/>
                <a:cs typeface="+mn-cs"/>
              </a:rPr>
              <a:t> </a:t>
            </a:r>
          </a:p>
          <a:p>
            <a:r>
              <a:rPr lang="en-US" sz="1200" kern="1200" dirty="0" smtClean="0">
                <a:solidFill>
                  <a:schemeClr val="tx1"/>
                </a:solidFill>
                <a:latin typeface="Times New Roman" pitchFamily="18" charset="0"/>
                <a:ea typeface="+mn-ea"/>
                <a:cs typeface="+mn-cs"/>
              </a:rPr>
              <a:t>Sixteen departments achieved response rates of 75% or better (Total Responses/Total Enrollment). Forty “departments” (including Honors as a department) achieved response rates of 65% or better (Total Responses/Total Enrollment).</a:t>
            </a:r>
          </a:p>
          <a:p>
            <a:r>
              <a:rPr lang="en-US" sz="1200" kern="1200" dirty="0" smtClean="0">
                <a:solidFill>
                  <a:schemeClr val="tx1"/>
                </a:solidFill>
                <a:latin typeface="Times New Roman" pitchFamily="18" charset="0"/>
                <a:ea typeface="+mn-ea"/>
                <a:cs typeface="+mn-cs"/>
              </a:rPr>
              <a:t> </a:t>
            </a:r>
          </a:p>
          <a:p>
            <a:r>
              <a:rPr lang="en-US" sz="1200" kern="1200" dirty="0" smtClean="0">
                <a:solidFill>
                  <a:schemeClr val="tx1"/>
                </a:solidFill>
                <a:latin typeface="Times New Roman" pitchFamily="18" charset="0"/>
                <a:ea typeface="+mn-ea"/>
                <a:cs typeface="+mn-cs"/>
              </a:rPr>
              <a:t>In summary: USUE is going to need quite a bit of additional work, but we’re looking pretty good (on average) for Logan and RCDE.</a:t>
            </a:r>
          </a:p>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miter lim="800000"/>
            <a:headEnd/>
            <a:tailEnd/>
          </a:ln>
        </p:spPr>
        <p:txBody>
          <a:bodyPr/>
          <a:lstStyle/>
          <a:p>
            <a:fld id="{0C7C2AFD-C300-4991-96A4-8F56FE792560}" type="slidenum">
              <a:rPr lang="en-US" smtClean="0"/>
              <a:pPr/>
              <a:t>6</a:t>
            </a:fld>
            <a:endParaRPr lang="en-US" smtClean="0"/>
          </a:p>
        </p:txBody>
      </p:sp>
      <p:sp>
        <p:nvSpPr>
          <p:cNvPr id="130051" name="Rectangle 2"/>
          <p:cNvSpPr>
            <a:spLocks noGrp="1" noChangeArrowheads="1"/>
          </p:cNvSpPr>
          <p:nvPr>
            <p:ph type="body" idx="1"/>
          </p:nvPr>
        </p:nvSpPr>
        <p:spPr>
          <a:xfrm>
            <a:off x="386470" y="2536506"/>
            <a:ext cx="6173962" cy="5992496"/>
          </a:xfrm>
          <a:noFill/>
        </p:spPr>
        <p:txBody>
          <a:bodyPr lIns="91390" tIns="44893" rIns="91390" bIns="44893"/>
          <a:lstStyle/>
          <a:p>
            <a:pPr eaLnBrk="1" hangingPunct="1"/>
            <a:r>
              <a:rPr lang="en-US" dirty="0" smtClean="0"/>
              <a:t>Left</a:t>
            </a:r>
            <a:r>
              <a:rPr lang="en-US" baseline="0" dirty="0" smtClean="0"/>
              <a:t> Hand Side   = Average Scores (Scale = 1-5) Used for “Criterion Reference” administrative evaluation</a:t>
            </a:r>
          </a:p>
          <a:p>
            <a:pPr eaLnBrk="1" hangingPunct="1"/>
            <a:r>
              <a:rPr lang="en-US" baseline="0" dirty="0" smtClean="0"/>
              <a:t>Right Hand Side = Converted Average Scores, or “T Scores.” Scale is 20-80, with 50 as the mean (average)</a:t>
            </a:r>
          </a:p>
          <a:p>
            <a:pPr eaLnBrk="1" hangingPunct="1"/>
            <a:r>
              <a:rPr lang="en-US" b="1" baseline="0" dirty="0" smtClean="0"/>
              <a:t>“USU has historically used a comparative process”</a:t>
            </a:r>
          </a:p>
        </p:txBody>
      </p:sp>
      <p:sp>
        <p:nvSpPr>
          <p:cNvPr id="130052" name="Rectangle 3"/>
          <p:cNvSpPr>
            <a:spLocks noGrp="1" noRot="1" noChangeAspect="1" noChangeArrowheads="1" noTextEdit="1"/>
          </p:cNvSpPr>
          <p:nvPr>
            <p:ph type="sldImg"/>
          </p:nvPr>
        </p:nvSpPr>
        <p:spPr>
          <a:xfrm>
            <a:off x="2160588" y="541338"/>
            <a:ext cx="2552700" cy="1914525"/>
          </a:xfrm>
          <a:ln w="12700" cap="flat">
            <a:solidFill>
              <a:schemeClr val="tx1"/>
            </a:solid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miter lim="800000"/>
            <a:headEnd/>
            <a:tailEnd/>
          </a:ln>
        </p:spPr>
        <p:txBody>
          <a:bodyPr/>
          <a:lstStyle/>
          <a:p>
            <a:fld id="{0C7C2AFD-C300-4991-96A4-8F56FE792560}" type="slidenum">
              <a:rPr lang="en-US" smtClean="0"/>
              <a:pPr/>
              <a:t>7</a:t>
            </a:fld>
            <a:endParaRPr lang="en-US" smtClean="0"/>
          </a:p>
        </p:txBody>
      </p:sp>
      <p:sp>
        <p:nvSpPr>
          <p:cNvPr id="130051" name="Rectangle 2"/>
          <p:cNvSpPr>
            <a:spLocks noGrp="1" noChangeArrowheads="1"/>
          </p:cNvSpPr>
          <p:nvPr>
            <p:ph type="body" idx="1"/>
          </p:nvPr>
        </p:nvSpPr>
        <p:spPr>
          <a:xfrm>
            <a:off x="386470" y="2536506"/>
            <a:ext cx="6173962" cy="5992496"/>
          </a:xfrm>
          <a:noFill/>
        </p:spPr>
        <p:txBody>
          <a:bodyPr lIns="91390" tIns="44893" rIns="91390" bIns="44893"/>
          <a:lstStyle/>
          <a:p>
            <a:pPr eaLnBrk="1" hangingPunct="1"/>
            <a:r>
              <a:rPr lang="en-US" dirty="0" smtClean="0"/>
              <a:t>Walk them</a:t>
            </a:r>
            <a:r>
              <a:rPr lang="en-US" baseline="0" dirty="0" smtClean="0"/>
              <a:t> through the converted average. Large rectangle is “IDEA Database.” Smaller rectangle is “Discipline Database.” Note different mid-point/average, and impact on the T Score</a:t>
            </a:r>
            <a:endParaRPr lang="en-US" dirty="0" smtClean="0"/>
          </a:p>
        </p:txBody>
      </p:sp>
      <p:sp>
        <p:nvSpPr>
          <p:cNvPr id="130052" name="Rectangle 3"/>
          <p:cNvSpPr>
            <a:spLocks noGrp="1" noRot="1" noChangeAspect="1" noChangeArrowheads="1" noTextEdit="1"/>
          </p:cNvSpPr>
          <p:nvPr>
            <p:ph type="sldImg"/>
          </p:nvPr>
        </p:nvSpPr>
        <p:spPr>
          <a:xfrm>
            <a:off x="2160588" y="541338"/>
            <a:ext cx="2552700" cy="1914525"/>
          </a:xfrm>
          <a:ln w="12700" cap="flat">
            <a:solidFill>
              <a:schemeClr val="tx1"/>
            </a:solid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miter lim="800000"/>
            <a:headEnd/>
            <a:tailEnd/>
          </a:ln>
        </p:spPr>
        <p:txBody>
          <a:bodyPr/>
          <a:lstStyle/>
          <a:p>
            <a:fld id="{0C7C2AFD-C300-4991-96A4-8F56FE792560}" type="slidenum">
              <a:rPr lang="en-US" smtClean="0"/>
              <a:pPr/>
              <a:t>8</a:t>
            </a:fld>
            <a:endParaRPr lang="en-US" smtClean="0"/>
          </a:p>
        </p:txBody>
      </p:sp>
      <p:sp>
        <p:nvSpPr>
          <p:cNvPr id="130051" name="Rectangle 2"/>
          <p:cNvSpPr>
            <a:spLocks noGrp="1" noChangeArrowheads="1"/>
          </p:cNvSpPr>
          <p:nvPr>
            <p:ph type="body" idx="1"/>
          </p:nvPr>
        </p:nvSpPr>
        <p:spPr>
          <a:xfrm>
            <a:off x="386470" y="2536506"/>
            <a:ext cx="6173962" cy="5992496"/>
          </a:xfrm>
          <a:noFill/>
        </p:spPr>
        <p:txBody>
          <a:bodyPr lIns="91390" tIns="44893" rIns="91390" bIns="44893"/>
          <a:lstStyle/>
          <a:p>
            <a:pPr eaLnBrk="1" hangingPunct="1"/>
            <a:r>
              <a:rPr lang="en-US" dirty="0" smtClean="0"/>
              <a:t>Walk through the animation and describe</a:t>
            </a:r>
          </a:p>
        </p:txBody>
      </p:sp>
      <p:sp>
        <p:nvSpPr>
          <p:cNvPr id="130052" name="Rectangle 3"/>
          <p:cNvSpPr>
            <a:spLocks noGrp="1" noRot="1" noChangeAspect="1" noChangeArrowheads="1" noTextEdit="1"/>
          </p:cNvSpPr>
          <p:nvPr>
            <p:ph type="sldImg"/>
          </p:nvPr>
        </p:nvSpPr>
        <p:spPr>
          <a:xfrm>
            <a:off x="2160588" y="541338"/>
            <a:ext cx="2552700" cy="1914525"/>
          </a:xfrm>
          <a:ln w="12700" cap="flat">
            <a:solidFill>
              <a:schemeClr val="tx1"/>
            </a:solid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miter lim="800000"/>
            <a:headEnd/>
            <a:tailEnd/>
          </a:ln>
        </p:spPr>
        <p:txBody>
          <a:bodyPr/>
          <a:lstStyle/>
          <a:p>
            <a:fld id="{0C7C2AFD-C300-4991-96A4-8F56FE792560}" type="slidenum">
              <a:rPr lang="en-US" smtClean="0"/>
              <a:pPr/>
              <a:t>10</a:t>
            </a:fld>
            <a:endParaRPr lang="en-US" smtClean="0"/>
          </a:p>
        </p:txBody>
      </p:sp>
      <p:sp>
        <p:nvSpPr>
          <p:cNvPr id="130051" name="Rectangle 2"/>
          <p:cNvSpPr>
            <a:spLocks noGrp="1" noChangeArrowheads="1"/>
          </p:cNvSpPr>
          <p:nvPr>
            <p:ph type="body" idx="1"/>
          </p:nvPr>
        </p:nvSpPr>
        <p:spPr>
          <a:xfrm>
            <a:off x="386470" y="2536506"/>
            <a:ext cx="6173962" cy="5992496"/>
          </a:xfrm>
          <a:noFill/>
        </p:spPr>
        <p:txBody>
          <a:bodyPr lIns="91390" tIns="44893" rIns="91390" bIns="44893"/>
          <a:lstStyle/>
          <a:p>
            <a:pPr eaLnBrk="1" hangingPunct="1"/>
            <a:r>
              <a:rPr lang="en-US" dirty="0" smtClean="0"/>
              <a:t>NA -- can’t combine those average scores because each item has a different mean and standard deviation.</a:t>
            </a:r>
          </a:p>
          <a:p>
            <a:pPr eaLnBrk="1" hangingPunct="1"/>
            <a:r>
              <a:rPr lang="en-US" dirty="0" smtClean="0"/>
              <a:t>Adjustments - even the playing field - which does mean the you can have a lower score - especially in small classes, highly motivated students.</a:t>
            </a:r>
          </a:p>
          <a:p>
            <a:pPr eaLnBrk="1" hangingPunct="1"/>
            <a:endParaRPr lang="en-US" dirty="0" smtClean="0"/>
          </a:p>
          <a:p>
            <a:pPr eaLnBrk="1" hangingPunct="1"/>
            <a:r>
              <a:rPr lang="en-US" dirty="0" smtClean="0">
                <a:cs typeface="Times New Roman" pitchFamily="18" charset="0"/>
              </a:rPr>
              <a:t>It is clear from this table that “Work Habits” (WH, mean of Item 43) was generally the most potent predictor, followed by “Course Motivation” (CM, mean of Item 39).  Classes that contained students who typically worked hard on their studies and/or were highly motivated to take the course regardless of who taught it were expected to receive  favorable ratings; unless ratings were adjusted, the instructors of such classes would have an unfair advantage over colleagues with less motivated and dedicated students.</a:t>
            </a:r>
          </a:p>
          <a:p>
            <a:pPr eaLnBrk="1" hangingPunct="1"/>
            <a:r>
              <a:rPr lang="en-US" dirty="0" smtClean="0">
                <a:cs typeface="Times New Roman" pitchFamily="18" charset="0"/>
              </a:rPr>
              <a:t> </a:t>
            </a:r>
          </a:p>
          <a:p>
            <a:pPr eaLnBrk="1" hangingPunct="1"/>
            <a:r>
              <a:rPr lang="en-US" dirty="0" smtClean="0">
                <a:cs typeface="Times New Roman" pitchFamily="18" charset="0"/>
              </a:rPr>
              <a:t>The regression coefficient for “Enrollment” (N) was not always statistically significant; but when it was, it was always negative.  The larger the class, the lower the predicted (expected) rating.  Those teaching small classes have an advantage over those teaching large classes; hence, in the interest of fairness, ratings should be adjusted to take this into account.</a:t>
            </a:r>
          </a:p>
          <a:p>
            <a:pPr eaLnBrk="1" hangingPunct="1"/>
            <a:r>
              <a:rPr lang="en-US" dirty="0" smtClean="0">
                <a:cs typeface="Times New Roman" pitchFamily="18" charset="0"/>
              </a:rPr>
              <a:t> </a:t>
            </a:r>
          </a:p>
          <a:p>
            <a:pPr eaLnBrk="1" hangingPunct="1"/>
            <a:r>
              <a:rPr lang="en-US" dirty="0" smtClean="0">
                <a:cs typeface="Times New Roman" pitchFamily="18" charset="0"/>
              </a:rPr>
              <a:t>Except for the first two criterion ratings, the regression coefficient for D</a:t>
            </a:r>
            <a:r>
              <a:rPr lang="en-US" baseline="-30000" dirty="0" smtClean="0">
                <a:cs typeface="Times New Roman" pitchFamily="18" charset="0"/>
              </a:rPr>
              <a:t>N</a:t>
            </a:r>
            <a:r>
              <a:rPr lang="en-US" dirty="0" smtClean="0">
                <a:cs typeface="Times New Roman" pitchFamily="18" charset="0"/>
              </a:rPr>
              <a:t> was always negative.  Generally, if the discipline was perceived as difficult (after taking into account the impact of the instructor on perceived difficulty), an attenuated outcome can be expected.  This was especially apparent in progress ratings on “Creative capacities” and “Communication skills” where high difficulty was strongly associated with low progress ratings.  The two exceptions, where “disciplinary difficulty” had a positive effect on the predicted outcome, were for the progress ratings concerned with basic cognitive development (“Factual knowledge” and  “Principles and theories”).  In these instances, conventional wisdom (high difficulty = low ratings) was solidly refuted.</a:t>
            </a:r>
          </a:p>
          <a:p>
            <a:pPr eaLnBrk="1" hangingPunct="1"/>
            <a:r>
              <a:rPr lang="en-US" dirty="0" smtClean="0">
                <a:cs typeface="Times New Roman" pitchFamily="18" charset="0"/>
              </a:rPr>
              <a:t>In most cases, student effort in the class (adjusted for the instructor’s influence on effort) was also negatively related to predicted ratings.  Classes containing an unusually  large number of students who worked harder than the instructor’s approach required ended up with lower progress ratings.  The reason for this is unclear.  Perhaps those who found it necessary to put in extra effort were those whose backgrounds did not prepare them well for the class.  They may also be students who lack self-confidence and, for this reason, under-achieve (or under-estimate their progress in a self-abasing manner).</a:t>
            </a:r>
          </a:p>
          <a:p>
            <a:pPr eaLnBrk="1" hangingPunct="1"/>
            <a:endParaRPr lang="en-US" dirty="0" smtClean="0"/>
          </a:p>
          <a:p>
            <a:pPr eaLnBrk="1" hangingPunct="1"/>
            <a:endParaRPr lang="en-US" dirty="0" smtClean="0"/>
          </a:p>
          <a:p>
            <a:pPr eaLnBrk="1" hangingPunct="1"/>
            <a:endParaRPr lang="en-US" dirty="0" smtClean="0"/>
          </a:p>
          <a:p>
            <a:pPr eaLnBrk="1" hangingPunct="1"/>
            <a:r>
              <a:rPr lang="en-US" dirty="0" smtClean="0"/>
              <a:t>Decide which of 4 areas is most important - if #1, need to stress careful selection of the objectives</a:t>
            </a: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sp>
        <p:nvSpPr>
          <p:cNvPr id="130052" name="Rectangle 3"/>
          <p:cNvSpPr>
            <a:spLocks noGrp="1" noRot="1" noChangeAspect="1" noChangeArrowheads="1" noTextEdit="1"/>
          </p:cNvSpPr>
          <p:nvPr>
            <p:ph type="sldImg"/>
          </p:nvPr>
        </p:nvSpPr>
        <p:spPr>
          <a:xfrm>
            <a:off x="2160588" y="541338"/>
            <a:ext cx="2552700" cy="1914525"/>
          </a:xfrm>
          <a:ln w="12700" cap="flat">
            <a:solidFill>
              <a:schemeClr val="tx1"/>
            </a:solid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miter lim="800000"/>
            <a:headEnd/>
            <a:tailEnd/>
          </a:ln>
        </p:spPr>
        <p:txBody>
          <a:bodyPr/>
          <a:lstStyle/>
          <a:p>
            <a:fld id="{55C7C00A-025C-4F07-80E1-259B6554C680}" type="slidenum">
              <a:rPr lang="en-US" smtClean="0"/>
              <a:pPr/>
              <a:t>11</a:t>
            </a:fld>
            <a:endParaRPr lang="en-US" smtClean="0"/>
          </a:p>
        </p:txBody>
      </p:sp>
      <p:sp>
        <p:nvSpPr>
          <p:cNvPr id="131075" name="Rectangle 2"/>
          <p:cNvSpPr>
            <a:spLocks noGrp="1" noChangeArrowheads="1"/>
          </p:cNvSpPr>
          <p:nvPr>
            <p:ph type="body" idx="1"/>
          </p:nvPr>
        </p:nvSpPr>
        <p:spPr>
          <a:xfrm>
            <a:off x="386470" y="2536506"/>
            <a:ext cx="6173962" cy="5992496"/>
          </a:xfrm>
          <a:noFill/>
        </p:spPr>
        <p:txBody>
          <a:bodyPr lIns="91390" tIns="44893" rIns="91390" bIns="44893"/>
          <a:lstStyle/>
          <a:p>
            <a:pPr eaLnBrk="1" hangingPunct="1"/>
            <a:r>
              <a:rPr lang="en-US" dirty="0" smtClean="0"/>
              <a:t>The 5-point averages of progress ratings</a:t>
            </a:r>
            <a:r>
              <a:rPr lang="en-US" baseline="0" dirty="0" smtClean="0"/>
              <a:t> </a:t>
            </a:r>
            <a:r>
              <a:rPr lang="en-US" dirty="0" smtClean="0"/>
              <a:t>on “Essential” or “Important” objectives vary</a:t>
            </a:r>
            <a:r>
              <a:rPr lang="en-US" baseline="0" dirty="0" smtClean="0"/>
              <a:t> </a:t>
            </a:r>
            <a:r>
              <a:rPr lang="en-US" dirty="0" smtClean="0"/>
              <a:t>across objective. For instance, the average</a:t>
            </a:r>
            <a:r>
              <a:rPr lang="en-US" baseline="0" dirty="0" smtClean="0"/>
              <a:t> </a:t>
            </a:r>
            <a:r>
              <a:rPr lang="en-US" dirty="0" smtClean="0"/>
              <a:t>for “gaining factual knowledge” is 4.00, while</a:t>
            </a:r>
            <a:r>
              <a:rPr lang="en-US" baseline="0" dirty="0" smtClean="0"/>
              <a:t> </a:t>
            </a:r>
            <a:r>
              <a:rPr lang="en-US" dirty="0" smtClean="0"/>
              <a:t>that for “gaining a broader understanding and</a:t>
            </a:r>
            <a:r>
              <a:rPr lang="en-US" baseline="0" dirty="0" smtClean="0"/>
              <a:t> </a:t>
            </a:r>
            <a:r>
              <a:rPr lang="en-US" dirty="0" smtClean="0"/>
              <a:t>appreciation for intellectual/cultural activity is</a:t>
            </a:r>
            <a:r>
              <a:rPr lang="en-US" baseline="0" dirty="0" smtClean="0"/>
              <a:t> </a:t>
            </a:r>
            <a:r>
              <a:rPr lang="en-US" dirty="0" smtClean="0"/>
              <a:t>3.69.</a:t>
            </a:r>
          </a:p>
          <a:p>
            <a:pPr eaLnBrk="1" hangingPunct="1"/>
            <a:endParaRPr lang="en-US" dirty="0" smtClean="0"/>
          </a:p>
          <a:p>
            <a:pPr eaLnBrk="1" hangingPunct="1"/>
            <a:r>
              <a:rPr lang="en-US" dirty="0" smtClean="0"/>
              <a:t>Essential weighted twice, important weighted once.</a:t>
            </a:r>
          </a:p>
          <a:p>
            <a:pPr eaLnBrk="1" hangingPunct="1"/>
            <a:r>
              <a:rPr lang="en-US" dirty="0" smtClean="0"/>
              <a:t>Questions:</a:t>
            </a:r>
          </a:p>
          <a:p>
            <a:pPr eaLnBrk="1" hangingPunct="1"/>
            <a:r>
              <a:rPr lang="en-US" dirty="0" smtClean="0"/>
              <a:t>On which objectives are students reporting the most progress?</a:t>
            </a:r>
          </a:p>
          <a:p>
            <a:pPr eaLnBrk="1" hangingPunct="1"/>
            <a:r>
              <a:rPr lang="en-US" dirty="0" smtClean="0"/>
              <a:t>Which objectives might this instructor want to think about and why?</a:t>
            </a:r>
          </a:p>
          <a:p>
            <a:pPr eaLnBrk="1" hangingPunct="1"/>
            <a:endParaRPr lang="en-US" dirty="0" smtClean="0"/>
          </a:p>
          <a:p>
            <a:pPr eaLnBrk="1" hangingPunct="1"/>
            <a:endParaRPr lang="en-US" dirty="0" smtClean="0"/>
          </a:p>
          <a:p>
            <a:pPr eaLnBrk="1" hangingPunct="1"/>
            <a:r>
              <a:rPr lang="en-US" dirty="0" smtClean="0"/>
              <a:t>What objectives are students reporting the most progress?</a:t>
            </a:r>
          </a:p>
          <a:p>
            <a:pPr eaLnBrk="1" hangingPunct="1"/>
            <a:endParaRPr lang="en-US" dirty="0" smtClean="0"/>
          </a:p>
          <a:p>
            <a:pPr eaLnBrk="1" hangingPunct="1"/>
            <a:r>
              <a:rPr lang="en-US" dirty="0" smtClean="0"/>
              <a:t>What objectives might this instructor want to think about and why?</a:t>
            </a:r>
          </a:p>
          <a:p>
            <a:pPr eaLnBrk="1" hangingPunct="1"/>
            <a:endParaRPr lang="en-US" dirty="0" smtClean="0"/>
          </a:p>
          <a:p>
            <a:pPr eaLnBrk="1" hangingPunct="1"/>
            <a:r>
              <a:rPr lang="en-US" dirty="0" smtClean="0"/>
              <a:t>Now…look at your own report and answer those two questions.</a:t>
            </a:r>
          </a:p>
          <a:p>
            <a:pPr eaLnBrk="1" hangingPunct="1"/>
            <a:endParaRPr lang="en-US" dirty="0" smtClean="0"/>
          </a:p>
        </p:txBody>
      </p:sp>
      <p:sp>
        <p:nvSpPr>
          <p:cNvPr id="131076" name="Rectangle 3"/>
          <p:cNvSpPr>
            <a:spLocks noGrp="1" noRot="1" noChangeAspect="1" noChangeArrowheads="1" noTextEdit="1"/>
          </p:cNvSpPr>
          <p:nvPr>
            <p:ph type="sldImg"/>
          </p:nvPr>
        </p:nvSpPr>
        <p:spPr>
          <a:xfrm>
            <a:off x="2160588" y="541338"/>
            <a:ext cx="2552700" cy="1914525"/>
          </a:xfrm>
          <a:ln w="12700" cap="flat">
            <a:solidFill>
              <a:schemeClr val="tx1"/>
            </a:solid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836127360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endParaRPr lang="en-US"/>
          </a:p>
        </p:txBody>
      </p:sp>
      <p:sp>
        <p:nvSpPr>
          <p:cNvPr id="634882" name="Rectangle 2"/>
          <p:cNvSpPr>
            <a:spLocks noGrp="1" noChangeArrowheads="1"/>
          </p:cNvSpPr>
          <p:nvPr>
            <p:ph type="ctrTitle"/>
          </p:nvPr>
        </p:nvSpPr>
        <p:spPr>
          <a:xfrm>
            <a:off x="914400" y="1524000"/>
            <a:ext cx="7623175" cy="1752600"/>
          </a:xfrm>
        </p:spPr>
        <p:txBody>
          <a:bodyPr/>
          <a:lstStyle>
            <a:lvl1pPr>
              <a:defRPr sz="5000"/>
            </a:lvl1pPr>
          </a:lstStyle>
          <a:p>
            <a:pPr lvl="0"/>
            <a:r>
              <a:rPr lang="en-US" altLang="en-US" noProof="0" smtClean="0"/>
              <a:t>Click to edit Master title style</a:t>
            </a:r>
          </a:p>
        </p:txBody>
      </p:sp>
      <p:sp>
        <p:nvSpPr>
          <p:cNvPr id="634883"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pPr lvl="0"/>
            <a:r>
              <a:rPr lang="en-US" altLang="en-US" noProof="0" smtClean="0"/>
              <a:t>Click to edit Master subtitle style</a:t>
            </a:r>
          </a:p>
        </p:txBody>
      </p:sp>
      <p:sp>
        <p:nvSpPr>
          <p:cNvPr id="6" name="Rectangle 4"/>
          <p:cNvSpPr>
            <a:spLocks noGrp="1" noChangeArrowheads="1"/>
          </p:cNvSpPr>
          <p:nvPr>
            <p:ph type="dt" sz="half"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fld id="{EC259064-8F9A-4E7D-9013-83276523CA05}" type="datetime1">
              <a:rPr lang="en-US"/>
              <a:pPr>
                <a:defRPr/>
              </a:pPr>
              <a:t>8/8/2012</a:t>
            </a:fld>
            <a:endParaRPr lang="en-US" altLang="en-US"/>
          </a:p>
        </p:txBody>
      </p:sp>
      <p:sp>
        <p:nvSpPr>
          <p:cNvPr id="7" name="Rectangle 5"/>
          <p:cNvSpPr>
            <a:spLocks noGrp="1" noChangeArrowheads="1"/>
          </p:cNvSpPr>
          <p:nvPr>
            <p:ph type="ftr" sz="quarter" idx="11"/>
          </p:nvPr>
        </p:nvSpPr>
        <p:spPr>
          <a:xfrm>
            <a:off x="3124200" y="6243638"/>
            <a:ext cx="28956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a:defRPr/>
            </a:pPr>
            <a:fld id="{40A03441-0584-41C5-9C86-774AA9BB4798}" type="slidenum">
              <a:rPr lang="en-US" altLang="en-US"/>
              <a:pPr>
                <a:defRPr/>
              </a:pPr>
              <a:t>‹#›</a:t>
            </a:fld>
            <a:endParaRPr lang="en-US" altLang="en-US"/>
          </a:p>
        </p:txBody>
      </p:sp>
    </p:spTree>
  </p:cSld>
  <p:clrMapOvr>
    <a:masterClrMapping/>
  </p:clrMapOvr>
  <p:transition spd="med"/>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5D1473A-EA69-4B8E-9ABF-8EEFDECDEE13}" type="datetime1">
              <a:rPr lang="en-US"/>
              <a:pPr>
                <a:defRPr/>
              </a:pPr>
              <a:t>8/8/2012</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CC28AE5-6868-486C-BA09-1975EA9618C2}" type="slidenum">
              <a:rPr lang="en-US" altLang="en-US"/>
              <a:pPr>
                <a:defRPr/>
              </a:pPr>
              <a:t>‹#›</a:t>
            </a:fld>
            <a:endParaRPr lang="en-US" altLang="en-US"/>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A26279C-4119-4F4E-9F7F-594853266820}" type="datetime1">
              <a:rPr lang="en-US"/>
              <a:pPr>
                <a:defRPr/>
              </a:pPr>
              <a:t>8/8/2012</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EE88C79-98AA-4993-9168-616BF039D9CB}" type="slidenum">
              <a:rPr lang="en-US" altLang="en-US"/>
              <a:pPr>
                <a:defRPr/>
              </a:pPr>
              <a:t>‹#›</a:t>
            </a:fld>
            <a:endParaRPr lang="en-US" altLang="en-US"/>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30725"/>
          </a:xfr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36B6CA4-6AD1-451D-AEC2-73CF1361C23F}" type="datetime1">
              <a:rPr lang="en-US"/>
              <a:pPr>
                <a:defRPr/>
              </a:pPr>
              <a:t>8/8/2012</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839CC00-C540-4CCE-BD63-78FFDFD9019A}" type="slidenum">
              <a:rPr lang="en-US" altLang="en-US"/>
              <a:pPr>
                <a:defRPr/>
              </a:pPr>
              <a:t>‹#›</a:t>
            </a:fld>
            <a:endParaRPr lang="en-US" altLang="en-US"/>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2D200E68-DFD6-4F4C-8891-9497D80178FB}" type="datetime1">
              <a:rPr lang="en-US"/>
              <a:pPr>
                <a:defRPr/>
              </a:pPr>
              <a:t>8/8/2012</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DD5F96D-816F-4717-8BF9-F4CC19DD09C1}" type="slidenum">
              <a:rPr lang="en-US" altLang="en-US"/>
              <a:pPr>
                <a:defRPr/>
              </a:pPr>
              <a:t>‹#›</a:t>
            </a:fld>
            <a:endParaRPr lang="en-US" alt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3248D9F-69E0-41BB-8B4A-B00716EE1B04}" type="datetime1">
              <a:rPr lang="en-US"/>
              <a:pPr>
                <a:defRPr/>
              </a:pPr>
              <a:t>8/8/2012</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Tree>
  </p:cSld>
  <p:clrMapOvr>
    <a:masterClrMapping/>
  </p:clrMapOvr>
  <p:transition spd="med"/>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C1F800A-086D-467B-A366-B9484F9ED9CC}" type="datetime1">
              <a:rPr lang="en-US"/>
              <a:pPr>
                <a:defRPr/>
              </a:pPr>
              <a:t>8/8/2012</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918E671-9891-4E99-B4F0-D453F495252D}" type="slidenum">
              <a:rPr lang="en-US" altLang="en-US"/>
              <a:pPr>
                <a:defRPr/>
              </a:pPr>
              <a:t>‹#›</a:t>
            </a:fld>
            <a:endParaRPr lang="en-US" altLang="en-US"/>
          </a:p>
        </p:txBody>
      </p:sp>
    </p:spTree>
  </p:cSld>
  <p:clrMapOvr>
    <a:masterClrMapping/>
  </p:clrMapOvr>
  <p:transition spd="med"/>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756017B9-8323-4FAC-972C-32BF6A4AC46B}" type="datetime1">
              <a:rPr lang="en-US"/>
              <a:pPr>
                <a:defRPr/>
              </a:pPr>
              <a:t>8/8/2012</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FF2C83B-9BE6-4DFA-8BDE-0985DD33525E}" type="slidenum">
              <a:rPr lang="en-US" altLang="en-US"/>
              <a:pPr>
                <a:defRPr/>
              </a:pPr>
              <a:t>‹#›</a:t>
            </a:fld>
            <a:endParaRPr lang="en-US" altLang="en-US"/>
          </a:p>
        </p:txBody>
      </p:sp>
    </p:spTree>
  </p:cSld>
  <p:clrMapOvr>
    <a:masterClrMapping/>
  </p:clrMapOvr>
  <p:transition spd="med"/>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B5BF77C7-4572-45C8-A4AD-E326075A54BC}" type="datetime1">
              <a:rPr lang="en-US"/>
              <a:pPr>
                <a:defRPr/>
              </a:pPr>
              <a:t>8/8/2012</a:t>
            </a:fld>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0976F2A5-AE5C-4D6C-9CFC-0DE7F0453FD0}" type="slidenum">
              <a:rPr lang="en-US" altLang="en-US"/>
              <a:pPr>
                <a:defRPr/>
              </a:pPr>
              <a:t>‹#›</a:t>
            </a:fld>
            <a:endParaRPr lang="en-US" altLang="en-US"/>
          </a:p>
        </p:txBody>
      </p:sp>
    </p:spTree>
  </p:cSld>
  <p:clrMapOvr>
    <a:masterClrMapping/>
  </p:clrMapOvr>
  <p:transition spd="med"/>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BFB892CD-4CC4-4C88-9168-C0AED92A024A}" type="datetime1">
              <a:rPr lang="en-US"/>
              <a:pPr>
                <a:defRPr/>
              </a:pPr>
              <a:t>8/8/2012</a:t>
            </a:fld>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Tree>
  </p:cSld>
  <p:clrMapOvr>
    <a:masterClrMapping/>
  </p:clrMapOvr>
  <p:transition spd="med"/>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68C707B-3F66-4CF3-9F8E-8AEFDEBD792E}" type="datetime1">
              <a:rPr lang="en-US"/>
              <a:pPr>
                <a:defRPr/>
              </a:pPr>
              <a:t>8/8/2012</a:t>
            </a:fld>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C95660EB-2777-4D49-8130-10F1BDA3C0F3}" type="slidenum">
              <a:rPr lang="en-US" altLang="en-US"/>
              <a:pPr>
                <a:defRPr/>
              </a:pPr>
              <a:t>‹#›</a:t>
            </a:fld>
            <a:endParaRPr lang="en-US" altLang="en-US"/>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E8D0A00-6BD0-4DEF-92BE-0B5FFC79D963}" type="datetime1">
              <a:rPr lang="en-US"/>
              <a:pPr>
                <a:defRPr/>
              </a:pPr>
              <a:t>8/8/2012</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AFC0D67-7DB8-4F28-BC0C-28BE70360423}" type="slidenum">
              <a:rPr lang="en-US" altLang="en-US"/>
              <a:pPr>
                <a:defRPr/>
              </a:pPr>
              <a:t>‹#›</a:t>
            </a:fld>
            <a:endParaRPr lang="en-US" altLang="en-US"/>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C72B0A8-1ABA-4BA2-842C-8C0486DF6555}" type="datetime1">
              <a:rPr lang="en-US"/>
              <a:pPr>
                <a:defRPr/>
              </a:pPr>
              <a:t>8/8/2012</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D2F0989-FAF8-450E-9669-3E7F85D3EB76}" type="slidenum">
              <a:rPr lang="en-US" altLang="en-US"/>
              <a:pPr>
                <a:defRPr/>
              </a:pPr>
              <a:t>‹#›</a:t>
            </a:fld>
            <a:endParaRPr lang="en-US" altLang="en-US"/>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3858"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633859"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33860" name="Rectangle 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mj-lt"/>
              </a:defRPr>
            </a:lvl1pPr>
          </a:lstStyle>
          <a:p>
            <a:pPr>
              <a:defRPr/>
            </a:pPr>
            <a:fld id="{ED060C1D-6B1F-4C34-945B-DAB378FF2AF8}" type="datetime1">
              <a:rPr lang="en-US"/>
              <a:pPr>
                <a:defRPr/>
              </a:pPr>
              <a:t>8/8/2012</a:t>
            </a:fld>
            <a:endParaRPr lang="en-US" altLang="en-US"/>
          </a:p>
        </p:txBody>
      </p:sp>
      <p:sp>
        <p:nvSpPr>
          <p:cNvPr id="633861"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mj-lt"/>
              </a:defRPr>
            </a:lvl1pPr>
          </a:lstStyle>
          <a:p>
            <a:pPr>
              <a:defRPr/>
            </a:pPr>
            <a:endParaRPr lang="en-US" altLang="en-US"/>
          </a:p>
        </p:txBody>
      </p:sp>
      <p:sp>
        <p:nvSpPr>
          <p:cNvPr id="633862" name="Rectangle 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mj-lt"/>
              </a:defRPr>
            </a:lvl1pPr>
          </a:lstStyle>
          <a:p>
            <a:pPr>
              <a:defRPr/>
            </a:pPr>
            <a:fld id="{A1410E45-1AE9-4614-86E2-CFE748233DBD}" type="slidenum">
              <a:rPr lang="en-US" altLang="en-US"/>
              <a:pPr>
                <a:defRPr/>
              </a:pPr>
              <a:t>‹#›</a:t>
            </a:fld>
            <a:endParaRPr lang="en-US" altLang="en-US"/>
          </a:p>
        </p:txBody>
      </p:sp>
      <p:sp>
        <p:nvSpPr>
          <p:cNvPr id="1031" name="Freeform 7"/>
          <p:cNvSpPr>
            <a:spLocks noChangeArrowheads="1"/>
          </p:cNvSpPr>
          <p:nvPr/>
        </p:nvSpPr>
        <p:spPr bwMode="auto">
          <a:xfrm>
            <a:off x="381000" y="228600"/>
            <a:ext cx="8229600" cy="609600"/>
          </a:xfrm>
          <a:custGeom>
            <a:avLst/>
            <a:gdLst>
              <a:gd name="T0" fmla="*/ 0 w 1000"/>
              <a:gd name="T1" fmla="*/ 371612160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endParaRPr lang="en-US"/>
          </a:p>
        </p:txBody>
      </p:sp>
      <p:sp>
        <p:nvSpPr>
          <p:cNvPr id="1032"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endParaRPr lang="en-US"/>
          </a:p>
        </p:txBody>
      </p:sp>
      <p:pic>
        <p:nvPicPr>
          <p:cNvPr id="1033" name="Picture 9" descr="TheIDEAcenter_RGB"/>
          <p:cNvPicPr>
            <a:picLocks noChangeAspect="1" noChangeArrowheads="1"/>
          </p:cNvPicPr>
          <p:nvPr userDrawn="1"/>
        </p:nvPicPr>
        <p:blipFill>
          <a:blip r:embed="rId15" cstate="print"/>
          <a:srcRect/>
          <a:stretch>
            <a:fillRect/>
          </a:stretch>
        </p:blipFill>
        <p:spPr bwMode="auto">
          <a:xfrm>
            <a:off x="7620000" y="6248400"/>
            <a:ext cx="1122363" cy="473075"/>
          </a:xfrm>
          <a:prstGeom prst="rect">
            <a:avLst/>
          </a:prstGeom>
          <a:noFill/>
          <a:ln w="9525">
            <a:noFill/>
            <a:miter lim="800000"/>
            <a:headEnd/>
            <a:tailEnd/>
          </a:ln>
        </p:spPr>
      </p:pic>
      <p:sp>
        <p:nvSpPr>
          <p:cNvPr id="11" name="Rectangle 10"/>
          <p:cNvSpPr/>
          <p:nvPr userDrawn="1"/>
        </p:nvSpPr>
        <p:spPr bwMode="auto">
          <a:xfrm>
            <a:off x="7543800" y="6248400"/>
            <a:ext cx="1295400" cy="609600"/>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cSld>
  <p:clrMap bg1="lt1" tx1="dk1" bg2="lt2" tx2="dk2" accent1="accent1" accent2="accent2" accent3="accent3" accent4="accent4" accent5="accent5" accent6="accent6" hlink="hlink" folHlink="folHlink"/>
  <p:sldLayoutIdLst>
    <p:sldLayoutId id="2147483749"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Lst>
  <p:transition spd="med"/>
  <p:timing>
    <p:tnLst>
      <p:par>
        <p:cTn id="1" dur="indefinite" restart="never" nodeType="tmRoot"/>
      </p:par>
    </p:tnLst>
  </p:timing>
  <p:hf hdr="0" ftr="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usu.edu/aaa/evaluations_all.cf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usu.edu/aaa/idea_faculty_faq.cf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rot="291546">
            <a:off x="5806299" y="2776499"/>
            <a:ext cx="3101975" cy="3698875"/>
            <a:chOff x="3216" y="1464"/>
            <a:chExt cx="2338" cy="2690"/>
          </a:xfrm>
        </p:grpSpPr>
        <p:pic>
          <p:nvPicPr>
            <p:cNvPr id="51205" name="Picture 5"/>
            <p:cNvPicPr>
              <a:picLocks noChangeAspect="1" noChangeArrowheads="1"/>
            </p:cNvPicPr>
            <p:nvPr/>
          </p:nvPicPr>
          <p:blipFill>
            <a:blip r:embed="rId3" cstate="print"/>
            <a:srcRect/>
            <a:stretch>
              <a:fillRect/>
            </a:stretch>
          </p:blipFill>
          <p:spPr bwMode="auto">
            <a:xfrm>
              <a:off x="3936" y="2064"/>
              <a:ext cx="1618" cy="2090"/>
            </a:xfrm>
            <a:prstGeom prst="rect">
              <a:avLst/>
            </a:prstGeom>
            <a:noFill/>
            <a:ln w="9525" algn="ctr">
              <a:solidFill>
                <a:schemeClr val="tx1"/>
              </a:solidFill>
              <a:miter lim="800000"/>
              <a:headEnd/>
              <a:tailEnd/>
            </a:ln>
            <a:effectLst/>
          </p:spPr>
        </p:pic>
        <p:pic>
          <p:nvPicPr>
            <p:cNvPr id="51206" name="Picture 6"/>
            <p:cNvPicPr>
              <a:picLocks noChangeAspect="1" noChangeArrowheads="1"/>
            </p:cNvPicPr>
            <p:nvPr/>
          </p:nvPicPr>
          <p:blipFill>
            <a:blip r:embed="rId4" cstate="print"/>
            <a:srcRect/>
            <a:stretch>
              <a:fillRect/>
            </a:stretch>
          </p:blipFill>
          <p:spPr bwMode="auto">
            <a:xfrm>
              <a:off x="3709" y="1888"/>
              <a:ext cx="1619" cy="2096"/>
            </a:xfrm>
            <a:prstGeom prst="rect">
              <a:avLst/>
            </a:prstGeom>
            <a:noFill/>
            <a:ln w="9525" algn="ctr">
              <a:solidFill>
                <a:schemeClr val="tx1"/>
              </a:solidFill>
              <a:miter lim="800000"/>
              <a:headEnd/>
              <a:tailEnd/>
            </a:ln>
            <a:effectLst/>
          </p:spPr>
        </p:pic>
        <p:pic>
          <p:nvPicPr>
            <p:cNvPr id="51207" name="Picture 7"/>
            <p:cNvPicPr>
              <a:picLocks noChangeAspect="1" noChangeArrowheads="1"/>
            </p:cNvPicPr>
            <p:nvPr/>
          </p:nvPicPr>
          <p:blipFill>
            <a:blip r:embed="rId5" cstate="print"/>
            <a:srcRect/>
            <a:stretch>
              <a:fillRect/>
            </a:stretch>
          </p:blipFill>
          <p:spPr bwMode="auto">
            <a:xfrm>
              <a:off x="3469" y="1648"/>
              <a:ext cx="1618" cy="2085"/>
            </a:xfrm>
            <a:prstGeom prst="rect">
              <a:avLst/>
            </a:prstGeom>
            <a:noFill/>
            <a:ln w="9525" algn="ctr">
              <a:solidFill>
                <a:schemeClr val="tx1"/>
              </a:solidFill>
              <a:miter lim="800000"/>
              <a:headEnd/>
              <a:tailEnd/>
            </a:ln>
            <a:effectLst/>
          </p:spPr>
        </p:pic>
        <p:pic>
          <p:nvPicPr>
            <p:cNvPr id="51208" name="Picture 8"/>
            <p:cNvPicPr>
              <a:picLocks noChangeAspect="1" noChangeArrowheads="1"/>
            </p:cNvPicPr>
            <p:nvPr/>
          </p:nvPicPr>
          <p:blipFill>
            <a:blip r:embed="rId6" cstate="print"/>
            <a:srcRect/>
            <a:stretch>
              <a:fillRect/>
            </a:stretch>
          </p:blipFill>
          <p:spPr bwMode="auto">
            <a:xfrm>
              <a:off x="3216" y="1464"/>
              <a:ext cx="1628" cy="2088"/>
            </a:xfrm>
            <a:prstGeom prst="rect">
              <a:avLst/>
            </a:prstGeom>
            <a:noFill/>
            <a:ln w="9525" algn="ctr">
              <a:solidFill>
                <a:schemeClr val="tx1"/>
              </a:solidFill>
              <a:miter lim="800000"/>
              <a:headEnd/>
              <a:tailEnd/>
            </a:ln>
            <a:effectLst/>
          </p:spPr>
        </p:pic>
      </p:grpSp>
      <p:sp>
        <p:nvSpPr>
          <p:cNvPr id="51202" name="Rectangle 2"/>
          <p:cNvSpPr>
            <a:spLocks noGrp="1" noChangeArrowheads="1"/>
          </p:cNvSpPr>
          <p:nvPr>
            <p:ph type="ctrTitle"/>
          </p:nvPr>
        </p:nvSpPr>
        <p:spPr>
          <a:xfrm>
            <a:off x="685800" y="1295400"/>
            <a:ext cx="8229600" cy="1752600"/>
          </a:xfrm>
        </p:spPr>
        <p:txBody>
          <a:bodyPr/>
          <a:lstStyle/>
          <a:p>
            <a:pPr eaLnBrk="1" hangingPunct="1"/>
            <a:r>
              <a:rPr lang="en-US" sz="4800" b="1" dirty="0" smtClean="0"/>
              <a:t>Interpreting IDEA Results:</a:t>
            </a:r>
            <a:br>
              <a:rPr lang="en-US" sz="4800" b="1" dirty="0" smtClean="0"/>
            </a:br>
            <a:r>
              <a:rPr lang="en-US" sz="4400" b="1" i="1" dirty="0" smtClean="0"/>
              <a:t>Getting the Most from</a:t>
            </a:r>
            <a:br>
              <a:rPr lang="en-US" sz="4400" b="1" i="1" dirty="0" smtClean="0"/>
            </a:br>
            <a:r>
              <a:rPr lang="en-US" sz="4400" b="1" i="1" dirty="0" smtClean="0"/>
              <a:t>Course Evaluations</a:t>
            </a:r>
            <a:r>
              <a:rPr lang="en-US" sz="4800" b="1" dirty="0" smtClean="0"/>
              <a:t/>
            </a:r>
            <a:br>
              <a:rPr lang="en-US" sz="4800" b="1" dirty="0" smtClean="0"/>
            </a:br>
            <a:endParaRPr lang="en-US" sz="4800" b="1" dirty="0" smtClean="0"/>
          </a:p>
        </p:txBody>
      </p:sp>
      <p:sp>
        <p:nvSpPr>
          <p:cNvPr id="51203" name="Rectangle 3"/>
          <p:cNvSpPr>
            <a:spLocks noGrp="1" noChangeArrowheads="1"/>
          </p:cNvSpPr>
          <p:nvPr>
            <p:ph type="subTitle" idx="1"/>
          </p:nvPr>
        </p:nvSpPr>
        <p:spPr>
          <a:xfrm>
            <a:off x="762000" y="3765550"/>
            <a:ext cx="4495800" cy="2178050"/>
          </a:xfrm>
        </p:spPr>
        <p:txBody>
          <a:bodyPr/>
          <a:lstStyle/>
          <a:p>
            <a:pPr marL="285750" indent="-285750" eaLnBrk="1" hangingPunct="1"/>
            <a:endParaRPr lang="en-US" dirty="0" smtClean="0"/>
          </a:p>
          <a:p>
            <a:pPr marL="285750" indent="-285750" eaLnBrk="1" hangingPunct="1"/>
            <a:endParaRPr lang="en-US" dirty="0" smtClean="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Grp="1" noChangeArrowheads="1"/>
          </p:cNvSpPr>
          <p:nvPr>
            <p:ph type="title"/>
          </p:nvPr>
        </p:nvSpPr>
        <p:spPr>
          <a:xfrm>
            <a:off x="457200" y="277813"/>
            <a:ext cx="8686800" cy="1139825"/>
          </a:xfrm>
        </p:spPr>
        <p:txBody>
          <a:bodyPr/>
          <a:lstStyle/>
          <a:p>
            <a:pPr eaLnBrk="1" hangingPunct="1"/>
            <a:r>
              <a:rPr lang="en-US" sz="5400" b="1" dirty="0" smtClean="0"/>
              <a:t>Learning Objectives</a:t>
            </a:r>
          </a:p>
        </p:txBody>
      </p:sp>
      <p:pic>
        <p:nvPicPr>
          <p:cNvPr id="54275" name="Picture 3"/>
          <p:cNvPicPr>
            <a:picLocks noChangeAspect="1" noChangeArrowheads="1"/>
          </p:cNvPicPr>
          <p:nvPr/>
        </p:nvPicPr>
        <p:blipFill>
          <a:blip r:embed="rId3" cstate="print"/>
          <a:srcRect/>
          <a:stretch>
            <a:fillRect/>
          </a:stretch>
        </p:blipFill>
        <p:spPr bwMode="auto">
          <a:xfrm>
            <a:off x="609600" y="1371600"/>
            <a:ext cx="7286625" cy="4840288"/>
          </a:xfrm>
          <a:prstGeom prst="rect">
            <a:avLst/>
          </a:prstGeom>
          <a:noFill/>
          <a:ln w="9525" algn="ctr">
            <a:noFill/>
            <a:miter lim="800000"/>
            <a:headEnd/>
            <a:tailEnd/>
          </a:ln>
          <a:effectLst/>
        </p:spPr>
      </p:pic>
      <p:sp>
        <p:nvSpPr>
          <p:cNvPr id="6" name="Rectangle 7"/>
          <p:cNvSpPr>
            <a:spLocks noChangeArrowheads="1"/>
          </p:cNvSpPr>
          <p:nvPr/>
        </p:nvSpPr>
        <p:spPr bwMode="auto">
          <a:xfrm>
            <a:off x="609600" y="2438400"/>
            <a:ext cx="1676400" cy="609600"/>
          </a:xfrm>
          <a:prstGeom prst="rect">
            <a:avLst/>
          </a:prstGeom>
          <a:noFill/>
          <a:ln w="38100">
            <a:solidFill>
              <a:srgbClr val="FF0000"/>
            </a:solidFill>
            <a:miter lim="800000"/>
            <a:headEnd/>
            <a:tailEnd/>
          </a:ln>
          <a:effectLst/>
        </p:spPr>
        <p:txBody>
          <a:bodyPr wrap="none" anchor="ctr"/>
          <a:lstStyle/>
          <a:p>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1597025"/>
            <a:ext cx="1219200" cy="1779588"/>
            <a:chOff x="0" y="1471"/>
            <a:chExt cx="768" cy="1121"/>
          </a:xfrm>
        </p:grpSpPr>
        <p:sp>
          <p:nvSpPr>
            <p:cNvPr id="55304" name="Text Box 3"/>
            <p:cNvSpPr txBox="1">
              <a:spLocks noChangeArrowheads="1"/>
            </p:cNvSpPr>
            <p:nvPr/>
          </p:nvSpPr>
          <p:spPr bwMode="auto">
            <a:xfrm>
              <a:off x="0" y="1471"/>
              <a:ext cx="768" cy="1018"/>
            </a:xfrm>
            <a:prstGeom prst="rect">
              <a:avLst/>
            </a:prstGeom>
            <a:solidFill>
              <a:schemeClr val="bg1"/>
            </a:solidFill>
            <a:ln w="9525">
              <a:noFill/>
              <a:miter lim="800000"/>
              <a:headEnd/>
              <a:tailEnd/>
            </a:ln>
            <a:effectLst/>
          </p:spPr>
          <p:txBody>
            <a:bodyPr>
              <a:spAutoFit/>
            </a:bodyPr>
            <a:lstStyle/>
            <a:p>
              <a:pPr eaLnBrk="1" hangingPunct="1"/>
              <a:r>
                <a:rPr lang="en-US" sz="2000">
                  <a:latin typeface="Tahoma" charset="0"/>
                </a:rPr>
                <a:t>4.5+4.5</a:t>
              </a:r>
            </a:p>
            <a:p>
              <a:pPr eaLnBrk="1" hangingPunct="1"/>
              <a:r>
                <a:rPr lang="en-US" sz="2000">
                  <a:latin typeface="Tahoma" charset="0"/>
                </a:rPr>
                <a:t>4.4+4.4</a:t>
              </a:r>
            </a:p>
            <a:p>
              <a:pPr eaLnBrk="1" hangingPunct="1"/>
              <a:r>
                <a:rPr lang="en-US" sz="2000">
                  <a:latin typeface="Tahoma" charset="0"/>
                </a:rPr>
                <a:t>4.2+4.2</a:t>
              </a:r>
            </a:p>
            <a:p>
              <a:pPr eaLnBrk="1" hangingPunct="1"/>
              <a:r>
                <a:rPr lang="en-US" sz="2000">
                  <a:latin typeface="Tahoma" charset="0"/>
                </a:rPr>
                <a:t>+3.2</a:t>
              </a:r>
            </a:p>
            <a:p>
              <a:pPr eaLnBrk="1" hangingPunct="1"/>
              <a:endParaRPr lang="en-US" sz="2000">
                <a:latin typeface="Tahoma" charset="0"/>
              </a:endParaRPr>
            </a:p>
          </p:txBody>
        </p:sp>
        <p:sp>
          <p:nvSpPr>
            <p:cNvPr id="55305" name="Line 4"/>
            <p:cNvSpPr>
              <a:spLocks noChangeShapeType="1"/>
            </p:cNvSpPr>
            <p:nvPr/>
          </p:nvSpPr>
          <p:spPr bwMode="auto">
            <a:xfrm flipH="1">
              <a:off x="144" y="2016"/>
              <a:ext cx="528" cy="576"/>
            </a:xfrm>
            <a:prstGeom prst="line">
              <a:avLst/>
            </a:prstGeom>
            <a:noFill/>
            <a:ln w="25400">
              <a:solidFill>
                <a:schemeClr val="tx1"/>
              </a:solidFill>
              <a:miter lim="800000"/>
              <a:headEnd/>
              <a:tailEnd/>
            </a:ln>
            <a:effectLst/>
          </p:spPr>
          <p:txBody>
            <a:bodyPr wrap="none"/>
            <a:lstStyle/>
            <a:p>
              <a:endParaRPr lang="en-US"/>
            </a:p>
          </p:txBody>
        </p:sp>
        <p:sp>
          <p:nvSpPr>
            <p:cNvPr id="55306" name="Text Box 5"/>
            <p:cNvSpPr txBox="1">
              <a:spLocks noChangeArrowheads="1"/>
            </p:cNvSpPr>
            <p:nvPr/>
          </p:nvSpPr>
          <p:spPr bwMode="auto">
            <a:xfrm>
              <a:off x="384" y="2256"/>
              <a:ext cx="221" cy="288"/>
            </a:xfrm>
            <a:prstGeom prst="rect">
              <a:avLst/>
            </a:prstGeom>
            <a:noFill/>
            <a:ln w="9525">
              <a:noFill/>
              <a:miter lim="800000"/>
              <a:headEnd/>
              <a:tailEnd/>
            </a:ln>
            <a:effectLst/>
          </p:spPr>
          <p:txBody>
            <a:bodyPr wrap="none">
              <a:spAutoFit/>
            </a:bodyPr>
            <a:lstStyle/>
            <a:p>
              <a:pPr eaLnBrk="1" hangingPunct="1"/>
              <a:r>
                <a:rPr lang="en-US" sz="2400">
                  <a:latin typeface="Tahoma" charset="0"/>
                </a:rPr>
                <a:t>7</a:t>
              </a:r>
            </a:p>
          </p:txBody>
        </p:sp>
      </p:grpSp>
      <p:pic>
        <p:nvPicPr>
          <p:cNvPr id="55299" name="Picture 6"/>
          <p:cNvPicPr>
            <a:picLocks noChangeAspect="1" noChangeArrowheads="1"/>
          </p:cNvPicPr>
          <p:nvPr/>
        </p:nvPicPr>
        <p:blipFill>
          <a:blip r:embed="rId3" cstate="print"/>
          <a:srcRect/>
          <a:stretch>
            <a:fillRect/>
          </a:stretch>
        </p:blipFill>
        <p:spPr bwMode="auto">
          <a:xfrm>
            <a:off x="1123950" y="1090613"/>
            <a:ext cx="7620000" cy="4929187"/>
          </a:xfrm>
          <a:prstGeom prst="rect">
            <a:avLst/>
          </a:prstGeom>
          <a:noFill/>
          <a:ln w="9525" algn="ctr">
            <a:noFill/>
            <a:miter lim="800000"/>
            <a:headEnd/>
            <a:tailEnd/>
          </a:ln>
          <a:effectLst/>
        </p:spPr>
      </p:pic>
      <p:sp>
        <p:nvSpPr>
          <p:cNvPr id="55300" name="Rectangle 14"/>
          <p:cNvSpPr>
            <a:spLocks noGrp="1" noChangeArrowheads="1"/>
          </p:cNvSpPr>
          <p:nvPr>
            <p:ph type="title"/>
          </p:nvPr>
        </p:nvSpPr>
        <p:spPr>
          <a:xfrm>
            <a:off x="457200" y="277813"/>
            <a:ext cx="8686800" cy="1139825"/>
          </a:xfrm>
        </p:spPr>
        <p:txBody>
          <a:bodyPr/>
          <a:lstStyle/>
          <a:p>
            <a:pPr eaLnBrk="1" hangingPunct="1"/>
            <a:r>
              <a:rPr lang="en-US" sz="5400" b="1" dirty="0" smtClean="0"/>
              <a:t>Pg 2: Progress on Objectives</a:t>
            </a:r>
          </a:p>
        </p:txBody>
      </p:sp>
      <p:grpSp>
        <p:nvGrpSpPr>
          <p:cNvPr id="3" name="Group 8"/>
          <p:cNvGrpSpPr>
            <a:grpSpLocks/>
          </p:cNvGrpSpPr>
          <p:nvPr/>
        </p:nvGrpSpPr>
        <p:grpSpPr bwMode="auto">
          <a:xfrm>
            <a:off x="838200" y="2614613"/>
            <a:ext cx="3657600" cy="2971800"/>
            <a:chOff x="528" y="2112"/>
            <a:chExt cx="2304" cy="1872"/>
          </a:xfrm>
        </p:grpSpPr>
        <p:sp>
          <p:nvSpPr>
            <p:cNvPr id="55302" name="Oval 9"/>
            <p:cNvSpPr>
              <a:spLocks noChangeArrowheads="1"/>
            </p:cNvSpPr>
            <p:nvPr/>
          </p:nvSpPr>
          <p:spPr bwMode="auto">
            <a:xfrm>
              <a:off x="2448" y="3696"/>
              <a:ext cx="384" cy="288"/>
            </a:xfrm>
            <a:prstGeom prst="ellipse">
              <a:avLst/>
            </a:prstGeom>
            <a:noFill/>
            <a:ln w="38100">
              <a:solidFill>
                <a:srgbClr val="FF0000"/>
              </a:solidFill>
              <a:miter lim="800000"/>
              <a:headEnd/>
              <a:tailEnd/>
            </a:ln>
            <a:effectLst/>
          </p:spPr>
          <p:txBody>
            <a:bodyPr wrap="none" anchor="ctr"/>
            <a:lstStyle/>
            <a:p>
              <a:endParaRPr lang="en-US"/>
            </a:p>
          </p:txBody>
        </p:sp>
        <p:sp>
          <p:nvSpPr>
            <p:cNvPr id="55303" name="Line 10"/>
            <p:cNvSpPr>
              <a:spLocks noChangeShapeType="1"/>
            </p:cNvSpPr>
            <p:nvPr/>
          </p:nvSpPr>
          <p:spPr bwMode="auto">
            <a:xfrm>
              <a:off x="528" y="2112"/>
              <a:ext cx="1920" cy="1632"/>
            </a:xfrm>
            <a:prstGeom prst="line">
              <a:avLst/>
            </a:prstGeom>
            <a:noFill/>
            <a:ln w="38100">
              <a:solidFill>
                <a:srgbClr val="FF0000"/>
              </a:solidFill>
              <a:miter lim="800000"/>
              <a:headEnd/>
              <a:tailEnd type="triangle" w="med" len="med"/>
            </a:ln>
            <a:effectLst/>
          </p:spPr>
          <p:txBody>
            <a:bodyPr wrap="none"/>
            <a:lstStyle/>
            <a:p>
              <a:endParaRPr lang="en-US"/>
            </a:p>
          </p:txBody>
        </p:sp>
      </p:gr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Too Many Objectives</a:t>
            </a:r>
            <a:endParaRPr lang="en-US" sz="5400" b="1" dirty="0"/>
          </a:p>
        </p:txBody>
      </p:sp>
      <p:sp>
        <p:nvSpPr>
          <p:cNvPr id="5" name="Content Placeholder 4"/>
          <p:cNvSpPr>
            <a:spLocks noGrp="1"/>
          </p:cNvSpPr>
          <p:nvPr>
            <p:ph idx="1"/>
          </p:nvPr>
        </p:nvSpPr>
        <p:spPr>
          <a:xfrm>
            <a:off x="457200" y="1600200"/>
            <a:ext cx="8382000" cy="4530725"/>
          </a:xfrm>
        </p:spPr>
        <p:txBody>
          <a:bodyPr/>
          <a:lstStyle/>
          <a:p>
            <a:r>
              <a:rPr lang="en-US" sz="4400" dirty="0" smtClean="0"/>
              <a:t>Select only 3 to 5 Objectives</a:t>
            </a:r>
            <a:endParaRPr lang="en-US" sz="4400" b="1" u="sng" dirty="0" smtClean="0"/>
          </a:p>
          <a:p>
            <a:r>
              <a:rPr lang="en-US" sz="4400" dirty="0" smtClean="0"/>
              <a:t>When selected from the list of 12 Learning Objectives, both </a:t>
            </a:r>
            <a:r>
              <a:rPr lang="en-US" sz="4400" i="1" dirty="0" smtClean="0"/>
              <a:t>Important </a:t>
            </a:r>
            <a:r>
              <a:rPr lang="en-US" sz="4400" dirty="0" smtClean="0"/>
              <a:t>&amp; </a:t>
            </a:r>
            <a:r>
              <a:rPr lang="en-US" sz="4400" i="1" dirty="0" smtClean="0"/>
              <a:t>Essential </a:t>
            </a:r>
            <a:r>
              <a:rPr lang="en-US" sz="4400" dirty="0" smtClean="0"/>
              <a:t>count</a:t>
            </a:r>
          </a:p>
          <a:p>
            <a:r>
              <a:rPr lang="en-US" sz="4400" dirty="0" smtClean="0"/>
              <a:t>Fall 2011: 145 Courses with all 12 learning objectives selected</a:t>
            </a:r>
            <a:endParaRPr lang="en-US" sz="4400" dirty="0"/>
          </a:p>
        </p:txBody>
      </p:sp>
      <p:sp>
        <p:nvSpPr>
          <p:cNvPr id="3" name="Date Placeholder 2"/>
          <p:cNvSpPr>
            <a:spLocks noGrp="1"/>
          </p:cNvSpPr>
          <p:nvPr>
            <p:ph type="dt" sz="half" idx="10"/>
          </p:nvPr>
        </p:nvSpPr>
        <p:spPr/>
        <p:txBody>
          <a:bodyPr/>
          <a:lstStyle/>
          <a:p>
            <a:pPr>
              <a:defRPr/>
            </a:pPr>
            <a:fld id="{BFB892CD-4CC4-4C88-9168-C0AED92A024A}" type="datetime1">
              <a:rPr lang="en-US" smtClean="0"/>
              <a:pPr>
                <a:defRPr/>
              </a:pPr>
              <a:t>8/8/2012</a:t>
            </a:fld>
            <a:endParaRPr lang="en-US" altLang="en-US"/>
          </a:p>
        </p:txBody>
      </p:sp>
      <p:sp>
        <p:nvSpPr>
          <p:cNvPr id="4" name="Slide Number Placeholder 3"/>
          <p:cNvSpPr>
            <a:spLocks noGrp="1"/>
          </p:cNvSpPr>
          <p:nvPr>
            <p:ph type="sldNum" sz="quarter" idx="4294967295"/>
          </p:nvPr>
        </p:nvSpPr>
        <p:spPr>
          <a:xfrm>
            <a:off x="6553200" y="6243638"/>
            <a:ext cx="2133600" cy="457200"/>
          </a:xfrm>
        </p:spPr>
        <p:txBody>
          <a:bodyPr/>
          <a:lstStyle/>
          <a:p>
            <a:pPr>
              <a:defRPr/>
            </a:pPr>
            <a:fld id="{C424ED1B-57F0-4EAB-809C-8920A8C9C395}" type="slidenum">
              <a:rPr lang="en-US" altLang="en-US" smtClean="0"/>
              <a:pPr>
                <a:defRPr/>
              </a:pPr>
              <a:t>12</a:t>
            </a:fld>
            <a:endParaRPr lang="en-US" altLang="en-US"/>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sz="5400" b="1" dirty="0" smtClean="0"/>
              <a:t>Statistical Detail</a:t>
            </a:r>
          </a:p>
        </p:txBody>
      </p:sp>
      <p:pic>
        <p:nvPicPr>
          <p:cNvPr id="65539" name="Picture 3"/>
          <p:cNvPicPr>
            <a:picLocks noChangeAspect="1" noChangeArrowheads="1"/>
          </p:cNvPicPr>
          <p:nvPr/>
        </p:nvPicPr>
        <p:blipFill>
          <a:blip r:embed="rId3" cstate="print"/>
          <a:srcRect/>
          <a:stretch>
            <a:fillRect/>
          </a:stretch>
        </p:blipFill>
        <p:spPr bwMode="auto">
          <a:xfrm>
            <a:off x="457200" y="1766888"/>
            <a:ext cx="5727700" cy="1803400"/>
          </a:xfrm>
          <a:prstGeom prst="rect">
            <a:avLst/>
          </a:prstGeom>
          <a:noFill/>
          <a:ln w="9525" algn="ctr">
            <a:noFill/>
            <a:miter lim="800000"/>
            <a:headEnd/>
            <a:tailEnd/>
          </a:ln>
          <a:effectLst/>
        </p:spPr>
      </p:pic>
      <p:pic>
        <p:nvPicPr>
          <p:cNvPr id="65540" name="Picture 4"/>
          <p:cNvPicPr>
            <a:picLocks noChangeAspect="1" noChangeArrowheads="1"/>
          </p:cNvPicPr>
          <p:nvPr/>
        </p:nvPicPr>
        <p:blipFill>
          <a:blip r:embed="rId4" cstate="print"/>
          <a:srcRect/>
          <a:stretch>
            <a:fillRect/>
          </a:stretch>
        </p:blipFill>
        <p:spPr bwMode="auto">
          <a:xfrm>
            <a:off x="533400" y="3900488"/>
            <a:ext cx="8305800" cy="2320925"/>
          </a:xfrm>
          <a:prstGeom prst="rect">
            <a:avLst/>
          </a:prstGeom>
          <a:noFill/>
          <a:ln w="9525" algn="ctr">
            <a:noFill/>
            <a:miter lim="800000"/>
            <a:headEnd/>
            <a:tailEnd/>
          </a:ln>
          <a:effectLst/>
        </p:spPr>
      </p:pic>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Questions &amp; Discussion</a:t>
            </a:r>
            <a:endParaRPr lang="en-US" sz="5400" b="1" dirty="0"/>
          </a:p>
        </p:txBody>
      </p:sp>
      <p:sp>
        <p:nvSpPr>
          <p:cNvPr id="3" name="Date Placeholder 2"/>
          <p:cNvSpPr>
            <a:spLocks noGrp="1"/>
          </p:cNvSpPr>
          <p:nvPr>
            <p:ph type="dt" sz="half" idx="10"/>
          </p:nvPr>
        </p:nvSpPr>
        <p:spPr/>
        <p:txBody>
          <a:bodyPr/>
          <a:lstStyle/>
          <a:p>
            <a:pPr>
              <a:defRPr/>
            </a:pPr>
            <a:fld id="{BFB892CD-4CC4-4C88-9168-C0AED92A024A}" type="datetime1">
              <a:rPr lang="en-US" smtClean="0"/>
              <a:pPr>
                <a:defRPr/>
              </a:pPr>
              <a:t>8/8/2012</a:t>
            </a:fld>
            <a:endParaRPr lang="en-US" altLang="en-US"/>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2"/>
          <p:cNvSpPr>
            <a:spLocks noGrp="1"/>
          </p:cNvSpPr>
          <p:nvPr>
            <p:ph type="dt"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E990D938-8A05-438F-AFBA-BF2376981D8E}" type="datetime1">
              <a:rPr lang="en-US"/>
              <a:pPr>
                <a:defRPr/>
              </a:pPr>
              <a:t>8/8/2012</a:t>
            </a:fld>
            <a:endParaRPr lang="en-US" altLang="en-US"/>
          </a:p>
        </p:txBody>
      </p:sp>
      <p:sp>
        <p:nvSpPr>
          <p:cNvPr id="15" name="Slide Number Placeholder 4"/>
          <p:cNvSpPr>
            <a:spLocks noGrp="1"/>
          </p:cNvSpPr>
          <p:nvPr>
            <p:ph type="sldNum" sz="quarter" idx="4294967295"/>
          </p:nvPr>
        </p:nvSpPr>
        <p:spPr>
          <a:xfrm>
            <a:off x="6553200" y="6243638"/>
            <a:ext cx="21336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42911DC3-E331-41A1-B1CD-815B82B29B21}" type="slidenum">
              <a:rPr lang="en-US" altLang="en-US"/>
              <a:pPr>
                <a:defRPr/>
              </a:pPr>
              <a:t>15</a:t>
            </a:fld>
            <a:endParaRPr lang="en-US" altLang="en-US"/>
          </a:p>
        </p:txBody>
      </p:sp>
      <p:pic>
        <p:nvPicPr>
          <p:cNvPr id="13316" name="Picture 2"/>
          <p:cNvPicPr>
            <a:picLocks noChangeAspect="1" noChangeArrowheads="1"/>
          </p:cNvPicPr>
          <p:nvPr/>
        </p:nvPicPr>
        <p:blipFill>
          <a:blip r:embed="rId3" cstate="print"/>
          <a:srcRect/>
          <a:stretch>
            <a:fillRect/>
          </a:stretch>
        </p:blipFill>
        <p:spPr bwMode="auto">
          <a:xfrm>
            <a:off x="1371600" y="1676400"/>
            <a:ext cx="7543800" cy="5011738"/>
          </a:xfrm>
          <a:prstGeom prst="rect">
            <a:avLst/>
          </a:prstGeom>
          <a:noFill/>
          <a:ln w="9525" algn="ctr">
            <a:noFill/>
            <a:miter lim="800000"/>
            <a:headEnd/>
            <a:tailEnd/>
          </a:ln>
          <a:effectLst/>
        </p:spPr>
      </p:pic>
      <p:sp>
        <p:nvSpPr>
          <p:cNvPr id="13317" name="Rectangle 3"/>
          <p:cNvSpPr>
            <a:spLocks noChangeArrowheads="1"/>
          </p:cNvSpPr>
          <p:nvPr/>
        </p:nvSpPr>
        <p:spPr bwMode="auto">
          <a:xfrm>
            <a:off x="8229600" y="6019800"/>
            <a:ext cx="914400" cy="838200"/>
          </a:xfrm>
          <a:prstGeom prst="rect">
            <a:avLst/>
          </a:prstGeom>
          <a:noFill/>
          <a:ln w="9525">
            <a:noFill/>
            <a:miter lim="800000"/>
            <a:headEnd/>
            <a:tailEnd/>
          </a:ln>
          <a:effectLst/>
        </p:spPr>
        <p:txBody>
          <a:bodyPr wrap="none" anchor="ctr"/>
          <a:lstStyle/>
          <a:p>
            <a:endParaRPr lang="en-US"/>
          </a:p>
        </p:txBody>
      </p:sp>
      <p:sp>
        <p:nvSpPr>
          <p:cNvPr id="13318" name="Rectangle 4"/>
          <p:cNvSpPr>
            <a:spLocks noGrp="1" noChangeArrowheads="1"/>
          </p:cNvSpPr>
          <p:nvPr>
            <p:ph type="title"/>
          </p:nvPr>
        </p:nvSpPr>
        <p:spPr>
          <a:xfrm>
            <a:off x="473075" y="320675"/>
            <a:ext cx="8442325" cy="990600"/>
          </a:xfrm>
        </p:spPr>
        <p:txBody>
          <a:bodyPr/>
          <a:lstStyle/>
          <a:p>
            <a:pPr eaLnBrk="1" hangingPunct="1"/>
            <a:r>
              <a:rPr lang="en-US" sz="4800" b="1" dirty="0" smtClean="0"/>
              <a:t>What is “Summary Evaluation”</a:t>
            </a:r>
          </a:p>
        </p:txBody>
      </p:sp>
      <p:sp>
        <p:nvSpPr>
          <p:cNvPr id="13319" name="Text Box 5"/>
          <p:cNvSpPr txBox="1">
            <a:spLocks noChangeArrowheads="1"/>
          </p:cNvSpPr>
          <p:nvPr/>
        </p:nvSpPr>
        <p:spPr bwMode="auto">
          <a:xfrm>
            <a:off x="533400" y="2743200"/>
            <a:ext cx="835025" cy="476250"/>
          </a:xfrm>
          <a:prstGeom prst="rect">
            <a:avLst/>
          </a:prstGeom>
          <a:noFill/>
          <a:ln w="19050">
            <a:solidFill>
              <a:srgbClr val="FF0000"/>
            </a:solidFill>
            <a:miter lim="800000"/>
            <a:headEnd/>
            <a:tailEnd/>
          </a:ln>
          <a:effectLst/>
        </p:spPr>
        <p:txBody>
          <a:bodyPr wrap="none">
            <a:spAutoFit/>
          </a:bodyPr>
          <a:lstStyle/>
          <a:p>
            <a:r>
              <a:rPr lang="en-US" sz="2400">
                <a:latin typeface="Tahoma" charset="0"/>
              </a:rPr>
              <a:t>50%</a:t>
            </a:r>
          </a:p>
        </p:txBody>
      </p:sp>
      <p:sp>
        <p:nvSpPr>
          <p:cNvPr id="13320" name="Text Box 6"/>
          <p:cNvSpPr txBox="1">
            <a:spLocks noChangeArrowheads="1"/>
          </p:cNvSpPr>
          <p:nvPr/>
        </p:nvSpPr>
        <p:spPr bwMode="auto">
          <a:xfrm>
            <a:off x="533400" y="3486150"/>
            <a:ext cx="838200" cy="476250"/>
          </a:xfrm>
          <a:prstGeom prst="rect">
            <a:avLst/>
          </a:prstGeom>
          <a:noFill/>
          <a:ln w="19050">
            <a:solidFill>
              <a:srgbClr val="FF0000"/>
            </a:solidFill>
            <a:miter lim="800000"/>
            <a:headEnd/>
            <a:tailEnd/>
          </a:ln>
          <a:effectLst/>
        </p:spPr>
        <p:txBody>
          <a:bodyPr>
            <a:spAutoFit/>
          </a:bodyPr>
          <a:lstStyle/>
          <a:p>
            <a:r>
              <a:rPr lang="en-US" sz="2400">
                <a:latin typeface="Tahoma" charset="0"/>
              </a:rPr>
              <a:t>25%</a:t>
            </a:r>
          </a:p>
        </p:txBody>
      </p:sp>
      <p:sp>
        <p:nvSpPr>
          <p:cNvPr id="13321" name="Text Box 7"/>
          <p:cNvSpPr txBox="1">
            <a:spLocks noChangeArrowheads="1"/>
          </p:cNvSpPr>
          <p:nvPr/>
        </p:nvSpPr>
        <p:spPr bwMode="auto">
          <a:xfrm>
            <a:off x="533400" y="4019550"/>
            <a:ext cx="838200" cy="476250"/>
          </a:xfrm>
          <a:prstGeom prst="rect">
            <a:avLst/>
          </a:prstGeom>
          <a:noFill/>
          <a:ln w="19050">
            <a:solidFill>
              <a:srgbClr val="FF0000"/>
            </a:solidFill>
            <a:miter lim="800000"/>
            <a:headEnd/>
            <a:tailEnd/>
          </a:ln>
          <a:effectLst/>
        </p:spPr>
        <p:txBody>
          <a:bodyPr>
            <a:spAutoFit/>
          </a:bodyPr>
          <a:lstStyle/>
          <a:p>
            <a:r>
              <a:rPr lang="en-US" sz="2400">
                <a:latin typeface="Tahoma" charset="0"/>
              </a:rPr>
              <a:t>25%</a:t>
            </a:r>
          </a:p>
        </p:txBody>
      </p:sp>
      <p:sp>
        <p:nvSpPr>
          <p:cNvPr id="13322" name="Rectangle 8"/>
          <p:cNvSpPr>
            <a:spLocks noChangeArrowheads="1"/>
          </p:cNvSpPr>
          <p:nvPr/>
        </p:nvSpPr>
        <p:spPr bwMode="auto">
          <a:xfrm>
            <a:off x="8102600" y="2057400"/>
            <a:ext cx="812800" cy="4343400"/>
          </a:xfrm>
          <a:prstGeom prst="rect">
            <a:avLst/>
          </a:prstGeom>
          <a:noFill/>
          <a:ln w="38100">
            <a:solidFill>
              <a:srgbClr val="FF0000"/>
            </a:solidFill>
            <a:miter lim="800000"/>
            <a:headEnd/>
            <a:tailEnd/>
          </a:ln>
          <a:effectLst/>
        </p:spPr>
        <p:txBody>
          <a:bodyPr wrap="none" anchor="ctr"/>
          <a:lstStyle/>
          <a:p>
            <a:endParaRPr lang="en-US"/>
          </a:p>
        </p:txBody>
      </p:sp>
      <p:sp>
        <p:nvSpPr>
          <p:cNvPr id="13323" name="Line 9"/>
          <p:cNvSpPr>
            <a:spLocks noChangeShapeType="1"/>
          </p:cNvSpPr>
          <p:nvPr/>
        </p:nvSpPr>
        <p:spPr bwMode="auto">
          <a:xfrm>
            <a:off x="1371600" y="2895600"/>
            <a:ext cx="1066800" cy="2133600"/>
          </a:xfrm>
          <a:prstGeom prst="line">
            <a:avLst/>
          </a:prstGeom>
          <a:noFill/>
          <a:ln w="38100">
            <a:solidFill>
              <a:srgbClr val="FF0000"/>
            </a:solidFill>
            <a:miter lim="800000"/>
            <a:headEnd/>
            <a:tailEnd type="triangle" w="med" len="med"/>
          </a:ln>
          <a:effectLst/>
        </p:spPr>
        <p:txBody>
          <a:bodyPr wrap="none"/>
          <a:lstStyle/>
          <a:p>
            <a:endParaRPr lang="en-US"/>
          </a:p>
        </p:txBody>
      </p:sp>
      <p:sp>
        <p:nvSpPr>
          <p:cNvPr id="13324" name="Line 10"/>
          <p:cNvSpPr>
            <a:spLocks noChangeShapeType="1"/>
          </p:cNvSpPr>
          <p:nvPr/>
        </p:nvSpPr>
        <p:spPr bwMode="auto">
          <a:xfrm>
            <a:off x="1371600" y="3657600"/>
            <a:ext cx="1066800" cy="1371600"/>
          </a:xfrm>
          <a:prstGeom prst="line">
            <a:avLst/>
          </a:prstGeom>
          <a:noFill/>
          <a:ln w="38100">
            <a:solidFill>
              <a:srgbClr val="FF0000"/>
            </a:solidFill>
            <a:miter lim="800000"/>
            <a:headEnd/>
            <a:tailEnd type="triangle" w="med" len="med"/>
          </a:ln>
          <a:effectLst/>
        </p:spPr>
        <p:txBody>
          <a:bodyPr wrap="none"/>
          <a:lstStyle/>
          <a:p>
            <a:endParaRPr lang="en-US"/>
          </a:p>
        </p:txBody>
      </p:sp>
      <p:sp>
        <p:nvSpPr>
          <p:cNvPr id="13325" name="Line 11"/>
          <p:cNvSpPr>
            <a:spLocks noChangeShapeType="1"/>
          </p:cNvSpPr>
          <p:nvPr/>
        </p:nvSpPr>
        <p:spPr bwMode="auto">
          <a:xfrm>
            <a:off x="1371600" y="4254500"/>
            <a:ext cx="1066800" cy="774700"/>
          </a:xfrm>
          <a:prstGeom prst="line">
            <a:avLst/>
          </a:prstGeom>
          <a:noFill/>
          <a:ln w="38100">
            <a:solidFill>
              <a:srgbClr val="FF0000"/>
            </a:solidFill>
            <a:miter lim="800000"/>
            <a:headEnd/>
            <a:tailEnd type="triangle" w="med" len="med"/>
          </a:ln>
          <a:effectLst/>
        </p:spPr>
        <p:txBody>
          <a:bodyPr wrap="none"/>
          <a:lstStyle/>
          <a:p>
            <a:endParaRPr lang="en-US"/>
          </a:p>
        </p:txBody>
      </p:sp>
      <p:sp>
        <p:nvSpPr>
          <p:cNvPr id="13326" name="Text Box 12"/>
          <p:cNvSpPr txBox="1">
            <a:spLocks noChangeArrowheads="1"/>
          </p:cNvSpPr>
          <p:nvPr/>
        </p:nvSpPr>
        <p:spPr bwMode="auto">
          <a:xfrm>
            <a:off x="152400" y="2286000"/>
            <a:ext cx="1911350" cy="366713"/>
          </a:xfrm>
          <a:prstGeom prst="rect">
            <a:avLst/>
          </a:prstGeom>
          <a:noFill/>
          <a:ln w="9525">
            <a:noFill/>
            <a:miter lim="800000"/>
            <a:headEnd/>
            <a:tailEnd/>
          </a:ln>
          <a:effectLst/>
        </p:spPr>
        <p:txBody>
          <a:bodyPr wrap="none">
            <a:spAutoFit/>
          </a:bodyPr>
          <a:lstStyle/>
          <a:p>
            <a:pPr eaLnBrk="0" hangingPunct="0"/>
            <a:r>
              <a:rPr lang="en-US" b="1"/>
              <a:t>Default Weights</a:t>
            </a:r>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3" cstate="print"/>
          <a:srcRect/>
          <a:stretch>
            <a:fillRect/>
          </a:stretch>
        </p:blipFill>
        <p:spPr bwMode="auto">
          <a:xfrm>
            <a:off x="838200" y="1560513"/>
            <a:ext cx="7286625" cy="4840287"/>
          </a:xfrm>
          <a:prstGeom prst="rect">
            <a:avLst/>
          </a:prstGeom>
          <a:noFill/>
          <a:ln w="9525" algn="ctr">
            <a:noFill/>
            <a:miter lim="800000"/>
            <a:headEnd/>
            <a:tailEnd/>
          </a:ln>
          <a:effectLst/>
        </p:spPr>
      </p:pic>
      <p:sp>
        <p:nvSpPr>
          <p:cNvPr id="47107" name="Rectangle 3"/>
          <p:cNvSpPr>
            <a:spLocks noGrp="1" noChangeArrowheads="1"/>
          </p:cNvSpPr>
          <p:nvPr>
            <p:ph type="title"/>
          </p:nvPr>
        </p:nvSpPr>
        <p:spPr/>
        <p:txBody>
          <a:bodyPr/>
          <a:lstStyle/>
          <a:p>
            <a:pPr eaLnBrk="1" hangingPunct="1"/>
            <a:r>
              <a:rPr lang="en-US" sz="5400" b="1" dirty="0" smtClean="0"/>
              <a:t>IDEA: Adjusted Scores</a:t>
            </a:r>
            <a:r>
              <a:rPr lang="en-US" sz="6000" b="1" dirty="0" smtClean="0"/>
              <a:t> </a:t>
            </a:r>
          </a:p>
        </p:txBody>
      </p:sp>
      <p:sp>
        <p:nvSpPr>
          <p:cNvPr id="47108" name="Rectangle 4"/>
          <p:cNvSpPr>
            <a:spLocks noChangeArrowheads="1"/>
          </p:cNvSpPr>
          <p:nvPr/>
        </p:nvSpPr>
        <p:spPr bwMode="auto">
          <a:xfrm>
            <a:off x="2895600" y="2465388"/>
            <a:ext cx="457200" cy="2895600"/>
          </a:xfrm>
          <a:prstGeom prst="rect">
            <a:avLst/>
          </a:prstGeom>
          <a:noFill/>
          <a:ln w="38100">
            <a:solidFill>
              <a:srgbClr val="FF0000"/>
            </a:solidFill>
            <a:miter lim="800000"/>
            <a:headEnd/>
            <a:tailEnd/>
          </a:ln>
          <a:effectLst/>
        </p:spPr>
        <p:txBody>
          <a:bodyPr wrap="none" anchor="ctr"/>
          <a:lstStyle/>
          <a:p>
            <a:endParaRPr lang="en-US"/>
          </a:p>
        </p:txBody>
      </p:sp>
      <p:sp>
        <p:nvSpPr>
          <p:cNvPr id="47109" name="Oval 5"/>
          <p:cNvSpPr>
            <a:spLocks noChangeArrowheads="1"/>
          </p:cNvSpPr>
          <p:nvPr/>
        </p:nvSpPr>
        <p:spPr bwMode="auto">
          <a:xfrm>
            <a:off x="4781550" y="2438400"/>
            <a:ext cx="366713" cy="304800"/>
          </a:xfrm>
          <a:prstGeom prst="ellipse">
            <a:avLst/>
          </a:prstGeom>
          <a:noFill/>
          <a:ln w="28575">
            <a:solidFill>
              <a:srgbClr val="FF0000"/>
            </a:solidFill>
            <a:miter lim="800000"/>
            <a:headEnd/>
            <a:tailEnd/>
          </a:ln>
          <a:effectLst/>
        </p:spPr>
        <p:txBody>
          <a:bodyPr wrap="none" anchor="ctr"/>
          <a:lstStyle/>
          <a:p>
            <a:endParaRPr lang="en-US"/>
          </a:p>
        </p:txBody>
      </p:sp>
      <p:sp>
        <p:nvSpPr>
          <p:cNvPr id="47110" name="Oval 6"/>
          <p:cNvSpPr>
            <a:spLocks noChangeArrowheads="1"/>
          </p:cNvSpPr>
          <p:nvPr/>
        </p:nvSpPr>
        <p:spPr bwMode="auto">
          <a:xfrm>
            <a:off x="5467350" y="2452688"/>
            <a:ext cx="366713" cy="304800"/>
          </a:xfrm>
          <a:prstGeom prst="ellipse">
            <a:avLst/>
          </a:prstGeom>
          <a:noFill/>
          <a:ln w="28575">
            <a:solidFill>
              <a:srgbClr val="FF0000"/>
            </a:solidFill>
            <a:miter lim="800000"/>
            <a:headEnd/>
            <a:tailEnd/>
          </a:ln>
          <a:effectLst/>
        </p:spPr>
        <p:txBody>
          <a:bodyPr wrap="none" anchor="ctr"/>
          <a:lstStyle/>
          <a:p>
            <a:endParaRPr lang="en-US"/>
          </a:p>
        </p:txBody>
      </p:sp>
      <p:sp>
        <p:nvSpPr>
          <p:cNvPr id="47111" name="Oval 7"/>
          <p:cNvSpPr>
            <a:spLocks noChangeArrowheads="1"/>
          </p:cNvSpPr>
          <p:nvPr/>
        </p:nvSpPr>
        <p:spPr bwMode="auto">
          <a:xfrm>
            <a:off x="6224588" y="2452688"/>
            <a:ext cx="366712" cy="304800"/>
          </a:xfrm>
          <a:prstGeom prst="ellipse">
            <a:avLst/>
          </a:prstGeom>
          <a:noFill/>
          <a:ln w="28575">
            <a:solidFill>
              <a:srgbClr val="FF0000"/>
            </a:solidFill>
            <a:miter lim="800000"/>
            <a:headEnd/>
            <a:tailEnd/>
          </a:ln>
          <a:effectLst/>
        </p:spPr>
        <p:txBody>
          <a:bodyPr wrap="none" anchor="ctr"/>
          <a:lstStyle/>
          <a:p>
            <a:endParaRPr lang="en-US"/>
          </a:p>
        </p:txBody>
      </p:sp>
      <p:sp>
        <p:nvSpPr>
          <p:cNvPr id="47112" name="Oval 8"/>
          <p:cNvSpPr>
            <a:spLocks noChangeArrowheads="1"/>
          </p:cNvSpPr>
          <p:nvPr/>
        </p:nvSpPr>
        <p:spPr bwMode="auto">
          <a:xfrm>
            <a:off x="6948488" y="2452688"/>
            <a:ext cx="366712" cy="304800"/>
          </a:xfrm>
          <a:prstGeom prst="ellipse">
            <a:avLst/>
          </a:prstGeom>
          <a:noFill/>
          <a:ln w="28575">
            <a:solidFill>
              <a:srgbClr val="FF0000"/>
            </a:solidFill>
            <a:miter lim="800000"/>
            <a:headEnd/>
            <a:tailEnd/>
          </a:ln>
          <a:effectLst/>
        </p:spPr>
        <p:txBody>
          <a:bodyPr wrap="none" anchor="ctr"/>
          <a:lstStyle/>
          <a:p>
            <a:endParaRPr lang="en-US"/>
          </a:p>
        </p:txBody>
      </p:sp>
      <p:sp>
        <p:nvSpPr>
          <p:cNvPr id="47113" name="Oval 9"/>
          <p:cNvSpPr>
            <a:spLocks noChangeArrowheads="1"/>
          </p:cNvSpPr>
          <p:nvPr/>
        </p:nvSpPr>
        <p:spPr bwMode="auto">
          <a:xfrm>
            <a:off x="7677150" y="2452688"/>
            <a:ext cx="366713" cy="304800"/>
          </a:xfrm>
          <a:prstGeom prst="ellipse">
            <a:avLst/>
          </a:prstGeom>
          <a:noFill/>
          <a:ln w="28575">
            <a:solidFill>
              <a:srgbClr val="FF0000"/>
            </a:solidFill>
            <a:miter lim="800000"/>
            <a:headEnd/>
            <a:tailEnd/>
          </a:ln>
          <a:effectLst/>
        </p:spPr>
        <p:txBody>
          <a:bodyPr wrap="none" anchor="ctr"/>
          <a:lstStyle/>
          <a:p>
            <a:endParaRPr lang="en-US"/>
          </a:p>
        </p:txBody>
      </p:sp>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981200" y="1905000"/>
            <a:ext cx="5486400" cy="4267200"/>
            <a:chOff x="-3" y="391"/>
            <a:chExt cx="2413" cy="2790"/>
          </a:xfrm>
        </p:grpSpPr>
        <p:grpSp>
          <p:nvGrpSpPr>
            <p:cNvPr id="3" name="Group 4"/>
            <p:cNvGrpSpPr>
              <a:grpSpLocks/>
            </p:cNvGrpSpPr>
            <p:nvPr/>
          </p:nvGrpSpPr>
          <p:grpSpPr bwMode="auto">
            <a:xfrm>
              <a:off x="0" y="394"/>
              <a:ext cx="2407" cy="2784"/>
              <a:chOff x="0" y="394"/>
              <a:chExt cx="2407" cy="2784"/>
            </a:xfrm>
          </p:grpSpPr>
          <p:grpSp>
            <p:nvGrpSpPr>
              <p:cNvPr id="4" name="Group 5"/>
              <p:cNvGrpSpPr>
                <a:grpSpLocks/>
              </p:cNvGrpSpPr>
              <p:nvPr/>
            </p:nvGrpSpPr>
            <p:grpSpPr bwMode="auto">
              <a:xfrm>
                <a:off x="0" y="394"/>
                <a:ext cx="614" cy="864"/>
                <a:chOff x="0" y="394"/>
                <a:chExt cx="614" cy="864"/>
              </a:xfrm>
            </p:grpSpPr>
            <p:sp>
              <p:nvSpPr>
                <p:cNvPr id="43130" name="Rectangle 6"/>
                <p:cNvSpPr>
                  <a:spLocks noChangeArrowheads="1"/>
                </p:cNvSpPr>
                <p:nvPr/>
              </p:nvSpPr>
              <p:spPr bwMode="auto">
                <a:xfrm>
                  <a:off x="43" y="394"/>
                  <a:ext cx="528" cy="864"/>
                </a:xfrm>
                <a:prstGeom prst="rect">
                  <a:avLst/>
                </a:prstGeom>
                <a:noFill/>
                <a:ln w="9525">
                  <a:noFill/>
                  <a:miter lim="800000"/>
                  <a:headEnd/>
                  <a:tailEnd/>
                </a:ln>
                <a:effectLst/>
              </p:spPr>
              <p:txBody>
                <a:bodyPr/>
                <a:lstStyle/>
                <a:p>
                  <a:pPr algn="ctr"/>
                  <a:r>
                    <a:rPr lang="en-US">
                      <a:ea typeface="Batang" pitchFamily="18" charset="-127"/>
                    </a:rPr>
                    <a:t>Work Habits</a:t>
                  </a:r>
                </a:p>
                <a:p>
                  <a:pPr algn="ctr"/>
                  <a:r>
                    <a:rPr lang="en-US">
                      <a:ea typeface="Batang" pitchFamily="18" charset="-127"/>
                    </a:rPr>
                    <a:t>(Item 43)</a:t>
                  </a:r>
                  <a:endParaRPr lang="en-US"/>
                </a:p>
              </p:txBody>
            </p:sp>
            <p:sp>
              <p:nvSpPr>
                <p:cNvPr id="43131" name="Rectangle 7"/>
                <p:cNvSpPr>
                  <a:spLocks noChangeArrowheads="1"/>
                </p:cNvSpPr>
                <p:nvPr/>
              </p:nvSpPr>
              <p:spPr bwMode="auto">
                <a:xfrm>
                  <a:off x="0" y="394"/>
                  <a:ext cx="614" cy="864"/>
                </a:xfrm>
                <a:prstGeom prst="rect">
                  <a:avLst/>
                </a:prstGeom>
                <a:noFill/>
                <a:ln w="7">
                  <a:solidFill>
                    <a:srgbClr val="A0A0A0"/>
                  </a:solidFill>
                  <a:miter lim="800000"/>
                  <a:headEnd/>
                  <a:tailEnd/>
                </a:ln>
                <a:effectLst/>
              </p:spPr>
              <p:txBody>
                <a:bodyPr wrap="none"/>
                <a:lstStyle/>
                <a:p>
                  <a:endParaRPr lang="en-US"/>
                </a:p>
              </p:txBody>
            </p:sp>
          </p:grpSp>
          <p:grpSp>
            <p:nvGrpSpPr>
              <p:cNvPr id="5" name="Group 8"/>
              <p:cNvGrpSpPr>
                <a:grpSpLocks/>
              </p:cNvGrpSpPr>
              <p:nvPr/>
            </p:nvGrpSpPr>
            <p:grpSpPr bwMode="auto">
              <a:xfrm>
                <a:off x="614" y="394"/>
                <a:ext cx="1793" cy="384"/>
                <a:chOff x="614" y="394"/>
                <a:chExt cx="1793" cy="384"/>
              </a:xfrm>
            </p:grpSpPr>
            <p:sp>
              <p:nvSpPr>
                <p:cNvPr id="43128" name="Rectangle 9"/>
                <p:cNvSpPr>
                  <a:spLocks noChangeArrowheads="1"/>
                </p:cNvSpPr>
                <p:nvPr/>
              </p:nvSpPr>
              <p:spPr bwMode="auto">
                <a:xfrm>
                  <a:off x="657" y="394"/>
                  <a:ext cx="1707" cy="384"/>
                </a:xfrm>
                <a:prstGeom prst="rect">
                  <a:avLst/>
                </a:prstGeom>
                <a:noFill/>
                <a:ln w="9525">
                  <a:noFill/>
                  <a:miter lim="800000"/>
                  <a:headEnd/>
                  <a:tailEnd/>
                </a:ln>
                <a:effectLst/>
              </p:spPr>
              <p:txBody>
                <a:bodyPr/>
                <a:lstStyle/>
                <a:p>
                  <a:pPr algn="ctr"/>
                  <a:r>
                    <a:rPr lang="en-US">
                      <a:ea typeface="Batang" pitchFamily="18" charset="-127"/>
                    </a:rPr>
                    <a:t>Student Motivation (Item 39)</a:t>
                  </a:r>
                  <a:endParaRPr lang="en-US"/>
                </a:p>
              </p:txBody>
            </p:sp>
            <p:sp>
              <p:nvSpPr>
                <p:cNvPr id="43129" name="Rectangle 10"/>
                <p:cNvSpPr>
                  <a:spLocks noChangeArrowheads="1"/>
                </p:cNvSpPr>
                <p:nvPr/>
              </p:nvSpPr>
              <p:spPr bwMode="auto">
                <a:xfrm>
                  <a:off x="614" y="394"/>
                  <a:ext cx="1793" cy="384"/>
                </a:xfrm>
                <a:prstGeom prst="rect">
                  <a:avLst/>
                </a:prstGeom>
                <a:noFill/>
                <a:ln w="7">
                  <a:solidFill>
                    <a:srgbClr val="A0A0A0"/>
                  </a:solidFill>
                  <a:miter lim="800000"/>
                  <a:headEnd/>
                  <a:tailEnd/>
                </a:ln>
                <a:effectLst/>
              </p:spPr>
              <p:txBody>
                <a:bodyPr wrap="none"/>
                <a:lstStyle/>
                <a:p>
                  <a:endParaRPr lang="en-US"/>
                </a:p>
              </p:txBody>
            </p:sp>
          </p:grpSp>
          <p:grpSp>
            <p:nvGrpSpPr>
              <p:cNvPr id="6" name="Group 11"/>
              <p:cNvGrpSpPr>
                <a:grpSpLocks/>
              </p:cNvGrpSpPr>
              <p:nvPr/>
            </p:nvGrpSpPr>
            <p:grpSpPr bwMode="auto">
              <a:xfrm>
                <a:off x="614" y="778"/>
                <a:ext cx="355" cy="480"/>
                <a:chOff x="614" y="778"/>
                <a:chExt cx="355" cy="480"/>
              </a:xfrm>
            </p:grpSpPr>
            <p:sp>
              <p:nvSpPr>
                <p:cNvPr id="43126" name="Rectangle 12"/>
                <p:cNvSpPr>
                  <a:spLocks noChangeArrowheads="1"/>
                </p:cNvSpPr>
                <p:nvPr/>
              </p:nvSpPr>
              <p:spPr bwMode="auto">
                <a:xfrm>
                  <a:off x="657" y="778"/>
                  <a:ext cx="312" cy="480"/>
                </a:xfrm>
                <a:prstGeom prst="rect">
                  <a:avLst/>
                </a:prstGeom>
                <a:noFill/>
                <a:ln w="9525">
                  <a:noFill/>
                  <a:miter lim="800000"/>
                  <a:headEnd/>
                  <a:tailEnd/>
                </a:ln>
                <a:effectLst/>
              </p:spPr>
              <p:txBody>
                <a:bodyPr/>
                <a:lstStyle/>
                <a:p>
                  <a:pPr algn="ctr"/>
                  <a:r>
                    <a:rPr lang="en-US" sz="1000">
                      <a:ea typeface="Batang" pitchFamily="18" charset="-127"/>
                    </a:rPr>
                    <a:t> </a:t>
                  </a:r>
                </a:p>
                <a:p>
                  <a:pPr algn="ctr"/>
                  <a:r>
                    <a:rPr lang="en-US" sz="1600">
                      <a:ea typeface="Batang" pitchFamily="18" charset="-127"/>
                    </a:rPr>
                    <a:t>High</a:t>
                  </a:r>
                  <a:endParaRPr lang="en-US" sz="1600"/>
                </a:p>
              </p:txBody>
            </p:sp>
            <p:sp>
              <p:nvSpPr>
                <p:cNvPr id="43127" name="Rectangle 13"/>
                <p:cNvSpPr>
                  <a:spLocks noChangeArrowheads="1"/>
                </p:cNvSpPr>
                <p:nvPr/>
              </p:nvSpPr>
              <p:spPr bwMode="auto">
                <a:xfrm>
                  <a:off x="614" y="778"/>
                  <a:ext cx="349" cy="480"/>
                </a:xfrm>
                <a:prstGeom prst="rect">
                  <a:avLst/>
                </a:prstGeom>
                <a:noFill/>
                <a:ln w="7">
                  <a:solidFill>
                    <a:srgbClr val="A0A0A0"/>
                  </a:solidFill>
                  <a:miter lim="800000"/>
                  <a:headEnd/>
                  <a:tailEnd/>
                </a:ln>
                <a:effectLst/>
              </p:spPr>
              <p:txBody>
                <a:bodyPr wrap="none"/>
                <a:lstStyle/>
                <a:p>
                  <a:endParaRPr lang="en-US"/>
                </a:p>
              </p:txBody>
            </p:sp>
          </p:grpSp>
          <p:grpSp>
            <p:nvGrpSpPr>
              <p:cNvPr id="7" name="Group 14"/>
              <p:cNvGrpSpPr>
                <a:grpSpLocks/>
              </p:cNvGrpSpPr>
              <p:nvPr/>
            </p:nvGrpSpPr>
            <p:grpSpPr bwMode="auto">
              <a:xfrm>
                <a:off x="963" y="778"/>
                <a:ext cx="360" cy="480"/>
                <a:chOff x="963" y="778"/>
                <a:chExt cx="360" cy="480"/>
              </a:xfrm>
            </p:grpSpPr>
            <p:sp>
              <p:nvSpPr>
                <p:cNvPr id="43124" name="Rectangle 15"/>
                <p:cNvSpPr>
                  <a:spLocks noChangeArrowheads="1"/>
                </p:cNvSpPr>
                <p:nvPr/>
              </p:nvSpPr>
              <p:spPr bwMode="auto">
                <a:xfrm>
                  <a:off x="1006" y="778"/>
                  <a:ext cx="274" cy="480"/>
                </a:xfrm>
                <a:prstGeom prst="rect">
                  <a:avLst/>
                </a:prstGeom>
                <a:noFill/>
                <a:ln w="9525">
                  <a:noFill/>
                  <a:miter lim="800000"/>
                  <a:headEnd/>
                  <a:tailEnd/>
                </a:ln>
                <a:effectLst/>
              </p:spPr>
              <p:txBody>
                <a:bodyPr/>
                <a:lstStyle/>
                <a:p>
                  <a:pPr algn="ctr"/>
                  <a:r>
                    <a:rPr lang="en-US" sz="1600">
                      <a:ea typeface="Batang" pitchFamily="18" charset="-127"/>
                    </a:rPr>
                    <a:t>High </a:t>
                  </a:r>
                </a:p>
                <a:p>
                  <a:pPr algn="ctr"/>
                  <a:r>
                    <a:rPr lang="en-US" sz="1600">
                      <a:ea typeface="Batang" pitchFamily="18" charset="-127"/>
                    </a:rPr>
                    <a:t>Avg.</a:t>
                  </a:r>
                  <a:endParaRPr lang="en-US" sz="1600"/>
                </a:p>
              </p:txBody>
            </p:sp>
            <p:sp>
              <p:nvSpPr>
                <p:cNvPr id="43125" name="Rectangle 16"/>
                <p:cNvSpPr>
                  <a:spLocks noChangeArrowheads="1"/>
                </p:cNvSpPr>
                <p:nvPr/>
              </p:nvSpPr>
              <p:spPr bwMode="auto">
                <a:xfrm>
                  <a:off x="963" y="778"/>
                  <a:ext cx="360" cy="480"/>
                </a:xfrm>
                <a:prstGeom prst="rect">
                  <a:avLst/>
                </a:prstGeom>
                <a:noFill/>
                <a:ln w="7">
                  <a:solidFill>
                    <a:srgbClr val="A0A0A0"/>
                  </a:solidFill>
                  <a:miter lim="800000"/>
                  <a:headEnd/>
                  <a:tailEnd/>
                </a:ln>
                <a:effectLst/>
              </p:spPr>
              <p:txBody>
                <a:bodyPr wrap="none"/>
                <a:lstStyle/>
                <a:p>
                  <a:endParaRPr lang="en-US"/>
                </a:p>
              </p:txBody>
            </p:sp>
          </p:grpSp>
          <p:grpSp>
            <p:nvGrpSpPr>
              <p:cNvPr id="8" name="Group 17"/>
              <p:cNvGrpSpPr>
                <a:grpSpLocks/>
              </p:cNvGrpSpPr>
              <p:nvPr/>
            </p:nvGrpSpPr>
            <p:grpSpPr bwMode="auto">
              <a:xfrm>
                <a:off x="1323" y="778"/>
                <a:ext cx="360" cy="480"/>
                <a:chOff x="1323" y="778"/>
                <a:chExt cx="360" cy="480"/>
              </a:xfrm>
            </p:grpSpPr>
            <p:sp>
              <p:nvSpPr>
                <p:cNvPr id="43122" name="Rectangle 18"/>
                <p:cNvSpPr>
                  <a:spLocks noChangeArrowheads="1"/>
                </p:cNvSpPr>
                <p:nvPr/>
              </p:nvSpPr>
              <p:spPr bwMode="auto">
                <a:xfrm>
                  <a:off x="1366" y="778"/>
                  <a:ext cx="274" cy="480"/>
                </a:xfrm>
                <a:prstGeom prst="rect">
                  <a:avLst/>
                </a:prstGeom>
                <a:noFill/>
                <a:ln w="9525">
                  <a:noFill/>
                  <a:miter lim="800000"/>
                  <a:headEnd/>
                  <a:tailEnd/>
                </a:ln>
                <a:effectLst/>
              </p:spPr>
              <p:txBody>
                <a:bodyPr/>
                <a:lstStyle/>
                <a:p>
                  <a:pPr algn="ctr"/>
                  <a:r>
                    <a:rPr lang="en-US" sz="1000">
                      <a:ea typeface="Batang" pitchFamily="18" charset="-127"/>
                    </a:rPr>
                    <a:t> </a:t>
                  </a:r>
                  <a:endParaRPr lang="en-US" sz="1200">
                    <a:ea typeface="Batang" pitchFamily="18" charset="-127"/>
                  </a:endParaRPr>
                </a:p>
                <a:p>
                  <a:pPr algn="ctr"/>
                  <a:r>
                    <a:rPr lang="en-US" sz="1600">
                      <a:ea typeface="Batang" pitchFamily="18" charset="-127"/>
                    </a:rPr>
                    <a:t>Avg.</a:t>
                  </a:r>
                  <a:endParaRPr lang="en-US" sz="1600"/>
                </a:p>
              </p:txBody>
            </p:sp>
            <p:sp>
              <p:nvSpPr>
                <p:cNvPr id="43123" name="Rectangle 19"/>
                <p:cNvSpPr>
                  <a:spLocks noChangeArrowheads="1"/>
                </p:cNvSpPr>
                <p:nvPr/>
              </p:nvSpPr>
              <p:spPr bwMode="auto">
                <a:xfrm>
                  <a:off x="1323" y="778"/>
                  <a:ext cx="360" cy="480"/>
                </a:xfrm>
                <a:prstGeom prst="rect">
                  <a:avLst/>
                </a:prstGeom>
                <a:noFill/>
                <a:ln w="7">
                  <a:solidFill>
                    <a:srgbClr val="A0A0A0"/>
                  </a:solidFill>
                  <a:miter lim="800000"/>
                  <a:headEnd/>
                  <a:tailEnd/>
                </a:ln>
                <a:effectLst/>
              </p:spPr>
              <p:txBody>
                <a:bodyPr wrap="none"/>
                <a:lstStyle/>
                <a:p>
                  <a:endParaRPr lang="en-US"/>
                </a:p>
              </p:txBody>
            </p:sp>
          </p:grpSp>
          <p:grpSp>
            <p:nvGrpSpPr>
              <p:cNvPr id="9" name="Group 20"/>
              <p:cNvGrpSpPr>
                <a:grpSpLocks/>
              </p:cNvGrpSpPr>
              <p:nvPr/>
            </p:nvGrpSpPr>
            <p:grpSpPr bwMode="auto">
              <a:xfrm>
                <a:off x="1683" y="778"/>
                <a:ext cx="362" cy="480"/>
                <a:chOff x="1683" y="778"/>
                <a:chExt cx="362" cy="480"/>
              </a:xfrm>
            </p:grpSpPr>
            <p:sp>
              <p:nvSpPr>
                <p:cNvPr id="43120" name="Rectangle 21"/>
                <p:cNvSpPr>
                  <a:spLocks noChangeArrowheads="1"/>
                </p:cNvSpPr>
                <p:nvPr/>
              </p:nvSpPr>
              <p:spPr bwMode="auto">
                <a:xfrm>
                  <a:off x="1726" y="778"/>
                  <a:ext cx="276" cy="480"/>
                </a:xfrm>
                <a:prstGeom prst="rect">
                  <a:avLst/>
                </a:prstGeom>
                <a:noFill/>
                <a:ln w="9525">
                  <a:noFill/>
                  <a:miter lim="800000"/>
                  <a:headEnd/>
                  <a:tailEnd/>
                </a:ln>
                <a:effectLst/>
              </p:spPr>
              <p:txBody>
                <a:bodyPr/>
                <a:lstStyle/>
                <a:p>
                  <a:pPr algn="ctr"/>
                  <a:r>
                    <a:rPr lang="en-US" sz="1600">
                      <a:ea typeface="Batang" pitchFamily="18" charset="-127"/>
                    </a:rPr>
                    <a:t>Low</a:t>
                  </a:r>
                </a:p>
                <a:p>
                  <a:pPr algn="ctr"/>
                  <a:r>
                    <a:rPr lang="en-US" sz="1600">
                      <a:ea typeface="Batang" pitchFamily="18" charset="-127"/>
                    </a:rPr>
                    <a:t>Avg.</a:t>
                  </a:r>
                  <a:endParaRPr lang="en-US" sz="2400"/>
                </a:p>
              </p:txBody>
            </p:sp>
            <p:sp>
              <p:nvSpPr>
                <p:cNvPr id="43121" name="Rectangle 22"/>
                <p:cNvSpPr>
                  <a:spLocks noChangeArrowheads="1"/>
                </p:cNvSpPr>
                <p:nvPr/>
              </p:nvSpPr>
              <p:spPr bwMode="auto">
                <a:xfrm>
                  <a:off x="1683" y="778"/>
                  <a:ext cx="362" cy="480"/>
                </a:xfrm>
                <a:prstGeom prst="rect">
                  <a:avLst/>
                </a:prstGeom>
                <a:noFill/>
                <a:ln w="7">
                  <a:solidFill>
                    <a:srgbClr val="A0A0A0"/>
                  </a:solidFill>
                  <a:miter lim="800000"/>
                  <a:headEnd/>
                  <a:tailEnd/>
                </a:ln>
                <a:effectLst/>
              </p:spPr>
              <p:txBody>
                <a:bodyPr wrap="none"/>
                <a:lstStyle/>
                <a:p>
                  <a:endParaRPr lang="en-US"/>
                </a:p>
              </p:txBody>
            </p:sp>
          </p:grpSp>
          <p:grpSp>
            <p:nvGrpSpPr>
              <p:cNvPr id="10" name="Group 23"/>
              <p:cNvGrpSpPr>
                <a:grpSpLocks/>
              </p:cNvGrpSpPr>
              <p:nvPr/>
            </p:nvGrpSpPr>
            <p:grpSpPr bwMode="auto">
              <a:xfrm>
                <a:off x="2045" y="778"/>
                <a:ext cx="362" cy="480"/>
                <a:chOff x="2045" y="778"/>
                <a:chExt cx="362" cy="480"/>
              </a:xfrm>
            </p:grpSpPr>
            <p:sp>
              <p:nvSpPr>
                <p:cNvPr id="43118" name="Rectangle 24"/>
                <p:cNvSpPr>
                  <a:spLocks noChangeArrowheads="1"/>
                </p:cNvSpPr>
                <p:nvPr/>
              </p:nvSpPr>
              <p:spPr bwMode="auto">
                <a:xfrm>
                  <a:off x="2088" y="778"/>
                  <a:ext cx="276" cy="480"/>
                </a:xfrm>
                <a:prstGeom prst="rect">
                  <a:avLst/>
                </a:prstGeom>
                <a:noFill/>
                <a:ln w="9525">
                  <a:noFill/>
                  <a:miter lim="800000"/>
                  <a:headEnd/>
                  <a:tailEnd/>
                </a:ln>
                <a:effectLst/>
              </p:spPr>
              <p:txBody>
                <a:bodyPr/>
                <a:lstStyle/>
                <a:p>
                  <a:pPr algn="ctr"/>
                  <a:r>
                    <a:rPr lang="en-US" sz="1000">
                      <a:ea typeface="Batang" pitchFamily="18" charset="-127"/>
                    </a:rPr>
                    <a:t> </a:t>
                  </a:r>
                  <a:endParaRPr lang="en-US" sz="1200">
                    <a:ea typeface="Batang" pitchFamily="18" charset="-127"/>
                  </a:endParaRPr>
                </a:p>
                <a:p>
                  <a:pPr algn="ctr"/>
                  <a:r>
                    <a:rPr lang="en-US" sz="1600">
                      <a:ea typeface="Batang" pitchFamily="18" charset="-127"/>
                    </a:rPr>
                    <a:t>Low</a:t>
                  </a:r>
                  <a:endParaRPr lang="en-US" sz="2400"/>
                </a:p>
              </p:txBody>
            </p:sp>
            <p:sp>
              <p:nvSpPr>
                <p:cNvPr id="43119" name="Rectangle 25"/>
                <p:cNvSpPr>
                  <a:spLocks noChangeArrowheads="1"/>
                </p:cNvSpPr>
                <p:nvPr/>
              </p:nvSpPr>
              <p:spPr bwMode="auto">
                <a:xfrm>
                  <a:off x="2045" y="778"/>
                  <a:ext cx="362" cy="480"/>
                </a:xfrm>
                <a:prstGeom prst="rect">
                  <a:avLst/>
                </a:prstGeom>
                <a:noFill/>
                <a:ln w="7">
                  <a:solidFill>
                    <a:srgbClr val="A0A0A0"/>
                  </a:solidFill>
                  <a:miter lim="800000"/>
                  <a:headEnd/>
                  <a:tailEnd/>
                </a:ln>
                <a:effectLst/>
              </p:spPr>
              <p:txBody>
                <a:bodyPr wrap="none"/>
                <a:lstStyle/>
                <a:p>
                  <a:endParaRPr lang="en-US"/>
                </a:p>
              </p:txBody>
            </p:sp>
          </p:grpSp>
          <p:grpSp>
            <p:nvGrpSpPr>
              <p:cNvPr id="11" name="Group 26"/>
              <p:cNvGrpSpPr>
                <a:grpSpLocks/>
              </p:cNvGrpSpPr>
              <p:nvPr/>
            </p:nvGrpSpPr>
            <p:grpSpPr bwMode="auto">
              <a:xfrm>
                <a:off x="0" y="1258"/>
                <a:ext cx="614" cy="384"/>
                <a:chOff x="0" y="1258"/>
                <a:chExt cx="614" cy="384"/>
              </a:xfrm>
            </p:grpSpPr>
            <p:sp>
              <p:nvSpPr>
                <p:cNvPr id="43116" name="Rectangle 27"/>
                <p:cNvSpPr>
                  <a:spLocks noChangeArrowheads="1"/>
                </p:cNvSpPr>
                <p:nvPr/>
              </p:nvSpPr>
              <p:spPr bwMode="auto">
                <a:xfrm>
                  <a:off x="43" y="1258"/>
                  <a:ext cx="528" cy="384"/>
                </a:xfrm>
                <a:prstGeom prst="rect">
                  <a:avLst/>
                </a:prstGeom>
                <a:noFill/>
                <a:ln w="9525">
                  <a:noFill/>
                  <a:miter lim="800000"/>
                  <a:headEnd/>
                  <a:tailEnd/>
                </a:ln>
                <a:effectLst/>
              </p:spPr>
              <p:txBody>
                <a:bodyPr/>
                <a:lstStyle/>
                <a:p>
                  <a:r>
                    <a:rPr lang="en-US">
                      <a:ea typeface="Batang" pitchFamily="18" charset="-127"/>
                    </a:rPr>
                    <a:t>High</a:t>
                  </a:r>
                </a:p>
                <a:p>
                  <a:endParaRPr lang="en-US"/>
                </a:p>
              </p:txBody>
            </p:sp>
            <p:sp>
              <p:nvSpPr>
                <p:cNvPr id="43117" name="Rectangle 28"/>
                <p:cNvSpPr>
                  <a:spLocks noChangeArrowheads="1"/>
                </p:cNvSpPr>
                <p:nvPr/>
              </p:nvSpPr>
              <p:spPr bwMode="auto">
                <a:xfrm>
                  <a:off x="0" y="1258"/>
                  <a:ext cx="614" cy="384"/>
                </a:xfrm>
                <a:prstGeom prst="rect">
                  <a:avLst/>
                </a:prstGeom>
                <a:noFill/>
                <a:ln w="7">
                  <a:solidFill>
                    <a:srgbClr val="A0A0A0"/>
                  </a:solidFill>
                  <a:miter lim="800000"/>
                  <a:headEnd/>
                  <a:tailEnd/>
                </a:ln>
                <a:effectLst/>
              </p:spPr>
              <p:txBody>
                <a:bodyPr wrap="none"/>
                <a:lstStyle/>
                <a:p>
                  <a:endParaRPr lang="en-US"/>
                </a:p>
              </p:txBody>
            </p:sp>
          </p:grpSp>
          <p:grpSp>
            <p:nvGrpSpPr>
              <p:cNvPr id="12" name="Group 29"/>
              <p:cNvGrpSpPr>
                <a:grpSpLocks/>
              </p:cNvGrpSpPr>
              <p:nvPr/>
            </p:nvGrpSpPr>
            <p:grpSpPr bwMode="auto">
              <a:xfrm>
                <a:off x="614" y="1258"/>
                <a:ext cx="349" cy="384"/>
                <a:chOff x="614" y="1258"/>
                <a:chExt cx="349" cy="384"/>
              </a:xfrm>
            </p:grpSpPr>
            <p:sp>
              <p:nvSpPr>
                <p:cNvPr id="43114" name="Rectangle 30"/>
                <p:cNvSpPr>
                  <a:spLocks noChangeArrowheads="1"/>
                </p:cNvSpPr>
                <p:nvPr/>
              </p:nvSpPr>
              <p:spPr bwMode="auto">
                <a:xfrm>
                  <a:off x="657" y="1258"/>
                  <a:ext cx="263" cy="384"/>
                </a:xfrm>
                <a:prstGeom prst="rect">
                  <a:avLst/>
                </a:prstGeom>
                <a:noFill/>
                <a:ln w="9525">
                  <a:noFill/>
                  <a:miter lim="800000"/>
                  <a:headEnd/>
                  <a:tailEnd/>
                </a:ln>
                <a:effectLst/>
              </p:spPr>
              <p:txBody>
                <a:bodyPr/>
                <a:lstStyle/>
                <a:p>
                  <a:pPr algn="ctr"/>
                  <a:r>
                    <a:rPr lang="en-US" sz="1600">
                      <a:ea typeface="Batang" pitchFamily="18" charset="-127"/>
                    </a:rPr>
                    <a:t>4.48</a:t>
                  </a:r>
                  <a:endParaRPr lang="en-US" sz="1600"/>
                </a:p>
              </p:txBody>
            </p:sp>
            <p:sp>
              <p:nvSpPr>
                <p:cNvPr id="43115" name="Rectangle 31"/>
                <p:cNvSpPr>
                  <a:spLocks noChangeArrowheads="1"/>
                </p:cNvSpPr>
                <p:nvPr/>
              </p:nvSpPr>
              <p:spPr bwMode="auto">
                <a:xfrm>
                  <a:off x="614" y="1258"/>
                  <a:ext cx="349" cy="384"/>
                </a:xfrm>
                <a:prstGeom prst="rect">
                  <a:avLst/>
                </a:prstGeom>
                <a:noFill/>
                <a:ln w="7">
                  <a:solidFill>
                    <a:srgbClr val="A0A0A0"/>
                  </a:solidFill>
                  <a:miter lim="800000"/>
                  <a:headEnd/>
                  <a:tailEnd/>
                </a:ln>
                <a:effectLst/>
              </p:spPr>
              <p:txBody>
                <a:bodyPr wrap="none"/>
                <a:lstStyle/>
                <a:p>
                  <a:endParaRPr lang="en-US"/>
                </a:p>
              </p:txBody>
            </p:sp>
          </p:grpSp>
          <p:grpSp>
            <p:nvGrpSpPr>
              <p:cNvPr id="13" name="Group 32"/>
              <p:cNvGrpSpPr>
                <a:grpSpLocks/>
              </p:cNvGrpSpPr>
              <p:nvPr/>
            </p:nvGrpSpPr>
            <p:grpSpPr bwMode="auto">
              <a:xfrm>
                <a:off x="963" y="1258"/>
                <a:ext cx="360" cy="384"/>
                <a:chOff x="963" y="1258"/>
                <a:chExt cx="360" cy="384"/>
              </a:xfrm>
            </p:grpSpPr>
            <p:sp>
              <p:nvSpPr>
                <p:cNvPr id="43112" name="Rectangle 33"/>
                <p:cNvSpPr>
                  <a:spLocks noChangeArrowheads="1"/>
                </p:cNvSpPr>
                <p:nvPr/>
              </p:nvSpPr>
              <p:spPr bwMode="auto">
                <a:xfrm>
                  <a:off x="1006" y="1258"/>
                  <a:ext cx="274" cy="384"/>
                </a:xfrm>
                <a:prstGeom prst="rect">
                  <a:avLst/>
                </a:prstGeom>
                <a:noFill/>
                <a:ln w="9525">
                  <a:noFill/>
                  <a:miter lim="800000"/>
                  <a:headEnd/>
                  <a:tailEnd/>
                </a:ln>
                <a:effectLst/>
              </p:spPr>
              <p:txBody>
                <a:bodyPr/>
                <a:lstStyle/>
                <a:p>
                  <a:pPr algn="ctr"/>
                  <a:r>
                    <a:rPr lang="en-US" sz="1600">
                      <a:ea typeface="Batang" pitchFamily="18" charset="-127"/>
                    </a:rPr>
                    <a:t>4.38</a:t>
                  </a:r>
                </a:p>
                <a:p>
                  <a:pPr algn="ctr"/>
                  <a:endParaRPr lang="en-US" sz="1600"/>
                </a:p>
              </p:txBody>
            </p:sp>
            <p:sp>
              <p:nvSpPr>
                <p:cNvPr id="43113" name="Rectangle 34"/>
                <p:cNvSpPr>
                  <a:spLocks noChangeArrowheads="1"/>
                </p:cNvSpPr>
                <p:nvPr/>
              </p:nvSpPr>
              <p:spPr bwMode="auto">
                <a:xfrm>
                  <a:off x="963" y="1258"/>
                  <a:ext cx="360" cy="384"/>
                </a:xfrm>
                <a:prstGeom prst="rect">
                  <a:avLst/>
                </a:prstGeom>
                <a:noFill/>
                <a:ln w="7">
                  <a:solidFill>
                    <a:srgbClr val="A0A0A0"/>
                  </a:solidFill>
                  <a:miter lim="800000"/>
                  <a:headEnd/>
                  <a:tailEnd/>
                </a:ln>
                <a:effectLst/>
              </p:spPr>
              <p:txBody>
                <a:bodyPr wrap="none"/>
                <a:lstStyle/>
                <a:p>
                  <a:endParaRPr lang="en-US"/>
                </a:p>
              </p:txBody>
            </p:sp>
          </p:grpSp>
          <p:grpSp>
            <p:nvGrpSpPr>
              <p:cNvPr id="14" name="Group 35"/>
              <p:cNvGrpSpPr>
                <a:grpSpLocks/>
              </p:cNvGrpSpPr>
              <p:nvPr/>
            </p:nvGrpSpPr>
            <p:grpSpPr bwMode="auto">
              <a:xfrm>
                <a:off x="1323" y="1258"/>
                <a:ext cx="360" cy="384"/>
                <a:chOff x="1323" y="1258"/>
                <a:chExt cx="360" cy="384"/>
              </a:xfrm>
            </p:grpSpPr>
            <p:sp>
              <p:nvSpPr>
                <p:cNvPr id="43110" name="Rectangle 36"/>
                <p:cNvSpPr>
                  <a:spLocks noChangeArrowheads="1"/>
                </p:cNvSpPr>
                <p:nvPr/>
              </p:nvSpPr>
              <p:spPr bwMode="auto">
                <a:xfrm>
                  <a:off x="1366" y="1258"/>
                  <a:ext cx="274" cy="384"/>
                </a:xfrm>
                <a:prstGeom prst="rect">
                  <a:avLst/>
                </a:prstGeom>
                <a:noFill/>
                <a:ln w="9525">
                  <a:noFill/>
                  <a:miter lim="800000"/>
                  <a:headEnd/>
                  <a:tailEnd/>
                </a:ln>
                <a:effectLst/>
              </p:spPr>
              <p:txBody>
                <a:bodyPr/>
                <a:lstStyle/>
                <a:p>
                  <a:pPr algn="ctr"/>
                  <a:r>
                    <a:rPr lang="en-US" sz="1600">
                      <a:ea typeface="Batang" pitchFamily="18" charset="-127"/>
                    </a:rPr>
                    <a:t>4.28</a:t>
                  </a:r>
                </a:p>
                <a:p>
                  <a:pPr algn="ctr"/>
                  <a:endParaRPr lang="en-US" sz="1600"/>
                </a:p>
              </p:txBody>
            </p:sp>
            <p:sp>
              <p:nvSpPr>
                <p:cNvPr id="43111" name="Rectangle 37"/>
                <p:cNvSpPr>
                  <a:spLocks noChangeArrowheads="1"/>
                </p:cNvSpPr>
                <p:nvPr/>
              </p:nvSpPr>
              <p:spPr bwMode="auto">
                <a:xfrm>
                  <a:off x="1323" y="1258"/>
                  <a:ext cx="360" cy="384"/>
                </a:xfrm>
                <a:prstGeom prst="rect">
                  <a:avLst/>
                </a:prstGeom>
                <a:noFill/>
                <a:ln w="7">
                  <a:solidFill>
                    <a:srgbClr val="A0A0A0"/>
                  </a:solidFill>
                  <a:miter lim="800000"/>
                  <a:headEnd/>
                  <a:tailEnd/>
                </a:ln>
                <a:effectLst/>
              </p:spPr>
              <p:txBody>
                <a:bodyPr wrap="none"/>
                <a:lstStyle/>
                <a:p>
                  <a:endParaRPr lang="en-US"/>
                </a:p>
              </p:txBody>
            </p:sp>
          </p:grpSp>
          <p:grpSp>
            <p:nvGrpSpPr>
              <p:cNvPr id="15" name="Group 38"/>
              <p:cNvGrpSpPr>
                <a:grpSpLocks/>
              </p:cNvGrpSpPr>
              <p:nvPr/>
            </p:nvGrpSpPr>
            <p:grpSpPr bwMode="auto">
              <a:xfrm>
                <a:off x="1683" y="1258"/>
                <a:ext cx="362" cy="384"/>
                <a:chOff x="1683" y="1258"/>
                <a:chExt cx="362" cy="384"/>
              </a:xfrm>
            </p:grpSpPr>
            <p:sp>
              <p:nvSpPr>
                <p:cNvPr id="43108" name="Rectangle 39"/>
                <p:cNvSpPr>
                  <a:spLocks noChangeArrowheads="1"/>
                </p:cNvSpPr>
                <p:nvPr/>
              </p:nvSpPr>
              <p:spPr bwMode="auto">
                <a:xfrm>
                  <a:off x="1726" y="1258"/>
                  <a:ext cx="276" cy="384"/>
                </a:xfrm>
                <a:prstGeom prst="rect">
                  <a:avLst/>
                </a:prstGeom>
                <a:noFill/>
                <a:ln w="9525">
                  <a:noFill/>
                  <a:miter lim="800000"/>
                  <a:headEnd/>
                  <a:tailEnd/>
                </a:ln>
                <a:effectLst/>
              </p:spPr>
              <p:txBody>
                <a:bodyPr/>
                <a:lstStyle/>
                <a:p>
                  <a:pPr algn="ctr"/>
                  <a:r>
                    <a:rPr lang="en-US" sz="1600">
                      <a:ea typeface="Batang" pitchFamily="18" charset="-127"/>
                    </a:rPr>
                    <a:t>4.13</a:t>
                  </a:r>
                </a:p>
                <a:p>
                  <a:pPr algn="ctr"/>
                  <a:endParaRPr lang="en-US" sz="2400"/>
                </a:p>
              </p:txBody>
            </p:sp>
            <p:sp>
              <p:nvSpPr>
                <p:cNvPr id="43109" name="Rectangle 40"/>
                <p:cNvSpPr>
                  <a:spLocks noChangeArrowheads="1"/>
                </p:cNvSpPr>
                <p:nvPr/>
              </p:nvSpPr>
              <p:spPr bwMode="auto">
                <a:xfrm>
                  <a:off x="1683" y="1258"/>
                  <a:ext cx="362" cy="384"/>
                </a:xfrm>
                <a:prstGeom prst="rect">
                  <a:avLst/>
                </a:prstGeom>
                <a:noFill/>
                <a:ln w="7">
                  <a:solidFill>
                    <a:srgbClr val="A0A0A0"/>
                  </a:solidFill>
                  <a:miter lim="800000"/>
                  <a:headEnd/>
                  <a:tailEnd/>
                </a:ln>
                <a:effectLst/>
              </p:spPr>
              <p:txBody>
                <a:bodyPr wrap="none"/>
                <a:lstStyle/>
                <a:p>
                  <a:endParaRPr lang="en-US"/>
                </a:p>
              </p:txBody>
            </p:sp>
          </p:grpSp>
          <p:grpSp>
            <p:nvGrpSpPr>
              <p:cNvPr id="16" name="Group 41"/>
              <p:cNvGrpSpPr>
                <a:grpSpLocks/>
              </p:cNvGrpSpPr>
              <p:nvPr/>
            </p:nvGrpSpPr>
            <p:grpSpPr bwMode="auto">
              <a:xfrm>
                <a:off x="2045" y="1258"/>
                <a:ext cx="362" cy="384"/>
                <a:chOff x="2045" y="1258"/>
                <a:chExt cx="362" cy="384"/>
              </a:xfrm>
            </p:grpSpPr>
            <p:sp>
              <p:nvSpPr>
                <p:cNvPr id="43106" name="Rectangle 42"/>
                <p:cNvSpPr>
                  <a:spLocks noChangeArrowheads="1"/>
                </p:cNvSpPr>
                <p:nvPr/>
              </p:nvSpPr>
              <p:spPr bwMode="auto">
                <a:xfrm>
                  <a:off x="2088" y="1258"/>
                  <a:ext cx="276" cy="384"/>
                </a:xfrm>
                <a:prstGeom prst="rect">
                  <a:avLst/>
                </a:prstGeom>
                <a:noFill/>
                <a:ln w="9525">
                  <a:noFill/>
                  <a:miter lim="800000"/>
                  <a:headEnd/>
                  <a:tailEnd/>
                </a:ln>
                <a:effectLst/>
              </p:spPr>
              <p:txBody>
                <a:bodyPr/>
                <a:lstStyle/>
                <a:p>
                  <a:pPr algn="ctr"/>
                  <a:r>
                    <a:rPr lang="en-US" sz="1600">
                      <a:ea typeface="Batang" pitchFamily="18" charset="-127"/>
                    </a:rPr>
                    <a:t>4.04</a:t>
                  </a:r>
                </a:p>
                <a:p>
                  <a:pPr algn="ctr"/>
                  <a:endParaRPr lang="en-US" sz="1600"/>
                </a:p>
              </p:txBody>
            </p:sp>
            <p:sp>
              <p:nvSpPr>
                <p:cNvPr id="43107" name="Rectangle 43"/>
                <p:cNvSpPr>
                  <a:spLocks noChangeArrowheads="1"/>
                </p:cNvSpPr>
                <p:nvPr/>
              </p:nvSpPr>
              <p:spPr bwMode="auto">
                <a:xfrm>
                  <a:off x="2045" y="1258"/>
                  <a:ext cx="362" cy="384"/>
                </a:xfrm>
                <a:prstGeom prst="rect">
                  <a:avLst/>
                </a:prstGeom>
                <a:noFill/>
                <a:ln w="7">
                  <a:solidFill>
                    <a:srgbClr val="A0A0A0"/>
                  </a:solidFill>
                  <a:miter lim="800000"/>
                  <a:headEnd/>
                  <a:tailEnd/>
                </a:ln>
                <a:effectLst/>
              </p:spPr>
              <p:txBody>
                <a:bodyPr wrap="none"/>
                <a:lstStyle/>
                <a:p>
                  <a:endParaRPr lang="en-US"/>
                </a:p>
              </p:txBody>
            </p:sp>
          </p:grpSp>
          <p:grpSp>
            <p:nvGrpSpPr>
              <p:cNvPr id="17" name="Group 44"/>
              <p:cNvGrpSpPr>
                <a:grpSpLocks/>
              </p:cNvGrpSpPr>
              <p:nvPr/>
            </p:nvGrpSpPr>
            <p:grpSpPr bwMode="auto">
              <a:xfrm>
                <a:off x="0" y="1642"/>
                <a:ext cx="614" cy="384"/>
                <a:chOff x="0" y="1642"/>
                <a:chExt cx="614" cy="384"/>
              </a:xfrm>
            </p:grpSpPr>
            <p:sp>
              <p:nvSpPr>
                <p:cNvPr id="43104" name="Rectangle 45"/>
                <p:cNvSpPr>
                  <a:spLocks noChangeArrowheads="1"/>
                </p:cNvSpPr>
                <p:nvPr/>
              </p:nvSpPr>
              <p:spPr bwMode="auto">
                <a:xfrm>
                  <a:off x="43" y="1642"/>
                  <a:ext cx="528" cy="384"/>
                </a:xfrm>
                <a:prstGeom prst="rect">
                  <a:avLst/>
                </a:prstGeom>
                <a:noFill/>
                <a:ln w="9525">
                  <a:noFill/>
                  <a:miter lim="800000"/>
                  <a:headEnd/>
                  <a:tailEnd/>
                </a:ln>
                <a:effectLst/>
              </p:spPr>
              <p:txBody>
                <a:bodyPr/>
                <a:lstStyle/>
                <a:p>
                  <a:r>
                    <a:rPr lang="en-US">
                      <a:ea typeface="Batang" pitchFamily="18" charset="-127"/>
                    </a:rPr>
                    <a:t>High Avg.</a:t>
                  </a:r>
                </a:p>
                <a:p>
                  <a:endParaRPr lang="en-US"/>
                </a:p>
              </p:txBody>
            </p:sp>
            <p:sp>
              <p:nvSpPr>
                <p:cNvPr id="43105" name="Rectangle 46"/>
                <p:cNvSpPr>
                  <a:spLocks noChangeArrowheads="1"/>
                </p:cNvSpPr>
                <p:nvPr/>
              </p:nvSpPr>
              <p:spPr bwMode="auto">
                <a:xfrm>
                  <a:off x="0" y="1642"/>
                  <a:ext cx="614" cy="384"/>
                </a:xfrm>
                <a:prstGeom prst="rect">
                  <a:avLst/>
                </a:prstGeom>
                <a:noFill/>
                <a:ln w="7">
                  <a:solidFill>
                    <a:srgbClr val="A0A0A0"/>
                  </a:solidFill>
                  <a:miter lim="800000"/>
                  <a:headEnd/>
                  <a:tailEnd/>
                </a:ln>
                <a:effectLst/>
              </p:spPr>
              <p:txBody>
                <a:bodyPr wrap="none"/>
                <a:lstStyle/>
                <a:p>
                  <a:endParaRPr lang="en-US"/>
                </a:p>
              </p:txBody>
            </p:sp>
          </p:grpSp>
          <p:grpSp>
            <p:nvGrpSpPr>
              <p:cNvPr id="18" name="Group 47"/>
              <p:cNvGrpSpPr>
                <a:grpSpLocks/>
              </p:cNvGrpSpPr>
              <p:nvPr/>
            </p:nvGrpSpPr>
            <p:grpSpPr bwMode="auto">
              <a:xfrm>
                <a:off x="614" y="1642"/>
                <a:ext cx="349" cy="384"/>
                <a:chOff x="614" y="1642"/>
                <a:chExt cx="349" cy="384"/>
              </a:xfrm>
            </p:grpSpPr>
            <p:sp>
              <p:nvSpPr>
                <p:cNvPr id="43102" name="Rectangle 48"/>
                <p:cNvSpPr>
                  <a:spLocks noChangeArrowheads="1"/>
                </p:cNvSpPr>
                <p:nvPr/>
              </p:nvSpPr>
              <p:spPr bwMode="auto">
                <a:xfrm>
                  <a:off x="657" y="1642"/>
                  <a:ext cx="263" cy="384"/>
                </a:xfrm>
                <a:prstGeom prst="rect">
                  <a:avLst/>
                </a:prstGeom>
                <a:noFill/>
                <a:ln w="9525">
                  <a:noFill/>
                  <a:miter lim="800000"/>
                  <a:headEnd/>
                  <a:tailEnd/>
                </a:ln>
                <a:effectLst/>
              </p:spPr>
              <p:txBody>
                <a:bodyPr/>
                <a:lstStyle/>
                <a:p>
                  <a:pPr algn="ctr"/>
                  <a:r>
                    <a:rPr lang="en-US" sz="1600">
                      <a:ea typeface="Batang" pitchFamily="18" charset="-127"/>
                    </a:rPr>
                    <a:t>4.38</a:t>
                  </a:r>
                </a:p>
                <a:p>
                  <a:pPr algn="ctr"/>
                  <a:endParaRPr lang="en-US" sz="1600"/>
                </a:p>
              </p:txBody>
            </p:sp>
            <p:sp>
              <p:nvSpPr>
                <p:cNvPr id="43103" name="Rectangle 49"/>
                <p:cNvSpPr>
                  <a:spLocks noChangeArrowheads="1"/>
                </p:cNvSpPr>
                <p:nvPr/>
              </p:nvSpPr>
              <p:spPr bwMode="auto">
                <a:xfrm>
                  <a:off x="614" y="1642"/>
                  <a:ext cx="349" cy="384"/>
                </a:xfrm>
                <a:prstGeom prst="rect">
                  <a:avLst/>
                </a:prstGeom>
                <a:noFill/>
                <a:ln w="7">
                  <a:solidFill>
                    <a:srgbClr val="A0A0A0"/>
                  </a:solidFill>
                  <a:miter lim="800000"/>
                  <a:headEnd/>
                  <a:tailEnd/>
                </a:ln>
                <a:effectLst/>
              </p:spPr>
              <p:txBody>
                <a:bodyPr wrap="none"/>
                <a:lstStyle/>
                <a:p>
                  <a:endParaRPr lang="en-US"/>
                </a:p>
              </p:txBody>
            </p:sp>
          </p:grpSp>
          <p:grpSp>
            <p:nvGrpSpPr>
              <p:cNvPr id="19" name="Group 50"/>
              <p:cNvGrpSpPr>
                <a:grpSpLocks/>
              </p:cNvGrpSpPr>
              <p:nvPr/>
            </p:nvGrpSpPr>
            <p:grpSpPr bwMode="auto">
              <a:xfrm>
                <a:off x="963" y="1642"/>
                <a:ext cx="360" cy="384"/>
                <a:chOff x="963" y="1642"/>
                <a:chExt cx="360" cy="384"/>
              </a:xfrm>
            </p:grpSpPr>
            <p:sp>
              <p:nvSpPr>
                <p:cNvPr id="43100" name="Rectangle 51"/>
                <p:cNvSpPr>
                  <a:spLocks noChangeArrowheads="1"/>
                </p:cNvSpPr>
                <p:nvPr/>
              </p:nvSpPr>
              <p:spPr bwMode="auto">
                <a:xfrm>
                  <a:off x="1006" y="1642"/>
                  <a:ext cx="274" cy="384"/>
                </a:xfrm>
                <a:prstGeom prst="rect">
                  <a:avLst/>
                </a:prstGeom>
                <a:noFill/>
                <a:ln w="9525">
                  <a:noFill/>
                  <a:miter lim="800000"/>
                  <a:headEnd/>
                  <a:tailEnd/>
                </a:ln>
                <a:effectLst/>
              </p:spPr>
              <p:txBody>
                <a:bodyPr/>
                <a:lstStyle/>
                <a:p>
                  <a:pPr algn="ctr"/>
                  <a:r>
                    <a:rPr lang="en-US" sz="1600">
                      <a:ea typeface="Batang" pitchFamily="18" charset="-127"/>
                    </a:rPr>
                    <a:t>4.29</a:t>
                  </a:r>
                </a:p>
                <a:p>
                  <a:pPr algn="ctr"/>
                  <a:endParaRPr lang="en-US" sz="1600"/>
                </a:p>
              </p:txBody>
            </p:sp>
            <p:sp>
              <p:nvSpPr>
                <p:cNvPr id="43101" name="Rectangle 52"/>
                <p:cNvSpPr>
                  <a:spLocks noChangeArrowheads="1"/>
                </p:cNvSpPr>
                <p:nvPr/>
              </p:nvSpPr>
              <p:spPr bwMode="auto">
                <a:xfrm>
                  <a:off x="963" y="1642"/>
                  <a:ext cx="360" cy="384"/>
                </a:xfrm>
                <a:prstGeom prst="rect">
                  <a:avLst/>
                </a:prstGeom>
                <a:noFill/>
                <a:ln w="7">
                  <a:solidFill>
                    <a:srgbClr val="A0A0A0"/>
                  </a:solidFill>
                  <a:miter lim="800000"/>
                  <a:headEnd/>
                  <a:tailEnd/>
                </a:ln>
                <a:effectLst/>
              </p:spPr>
              <p:txBody>
                <a:bodyPr wrap="none"/>
                <a:lstStyle/>
                <a:p>
                  <a:endParaRPr lang="en-US"/>
                </a:p>
              </p:txBody>
            </p:sp>
          </p:grpSp>
          <p:grpSp>
            <p:nvGrpSpPr>
              <p:cNvPr id="20" name="Group 53"/>
              <p:cNvGrpSpPr>
                <a:grpSpLocks/>
              </p:cNvGrpSpPr>
              <p:nvPr/>
            </p:nvGrpSpPr>
            <p:grpSpPr bwMode="auto">
              <a:xfrm>
                <a:off x="1323" y="1642"/>
                <a:ext cx="360" cy="384"/>
                <a:chOff x="1323" y="1642"/>
                <a:chExt cx="360" cy="384"/>
              </a:xfrm>
            </p:grpSpPr>
            <p:sp>
              <p:nvSpPr>
                <p:cNvPr id="43098" name="Rectangle 54"/>
                <p:cNvSpPr>
                  <a:spLocks noChangeArrowheads="1"/>
                </p:cNvSpPr>
                <p:nvPr/>
              </p:nvSpPr>
              <p:spPr bwMode="auto">
                <a:xfrm>
                  <a:off x="1366" y="1642"/>
                  <a:ext cx="274" cy="384"/>
                </a:xfrm>
                <a:prstGeom prst="rect">
                  <a:avLst/>
                </a:prstGeom>
                <a:noFill/>
                <a:ln w="9525">
                  <a:noFill/>
                  <a:miter lim="800000"/>
                  <a:headEnd/>
                  <a:tailEnd/>
                </a:ln>
                <a:effectLst/>
              </p:spPr>
              <p:txBody>
                <a:bodyPr/>
                <a:lstStyle/>
                <a:p>
                  <a:pPr algn="ctr"/>
                  <a:r>
                    <a:rPr lang="en-US" sz="1600">
                      <a:ea typeface="Batang" pitchFamily="18" charset="-127"/>
                    </a:rPr>
                    <a:t>4.14</a:t>
                  </a:r>
                </a:p>
                <a:p>
                  <a:pPr algn="ctr"/>
                  <a:endParaRPr lang="en-US" sz="1600"/>
                </a:p>
              </p:txBody>
            </p:sp>
            <p:sp>
              <p:nvSpPr>
                <p:cNvPr id="43099" name="Rectangle 55"/>
                <p:cNvSpPr>
                  <a:spLocks noChangeArrowheads="1"/>
                </p:cNvSpPr>
                <p:nvPr/>
              </p:nvSpPr>
              <p:spPr bwMode="auto">
                <a:xfrm>
                  <a:off x="1323" y="1642"/>
                  <a:ext cx="360" cy="384"/>
                </a:xfrm>
                <a:prstGeom prst="rect">
                  <a:avLst/>
                </a:prstGeom>
                <a:noFill/>
                <a:ln w="7">
                  <a:solidFill>
                    <a:srgbClr val="A0A0A0"/>
                  </a:solidFill>
                  <a:miter lim="800000"/>
                  <a:headEnd/>
                  <a:tailEnd/>
                </a:ln>
                <a:effectLst/>
              </p:spPr>
              <p:txBody>
                <a:bodyPr wrap="none"/>
                <a:lstStyle/>
                <a:p>
                  <a:endParaRPr lang="en-US"/>
                </a:p>
              </p:txBody>
            </p:sp>
          </p:grpSp>
          <p:grpSp>
            <p:nvGrpSpPr>
              <p:cNvPr id="21" name="Group 56"/>
              <p:cNvGrpSpPr>
                <a:grpSpLocks/>
              </p:cNvGrpSpPr>
              <p:nvPr/>
            </p:nvGrpSpPr>
            <p:grpSpPr bwMode="auto">
              <a:xfrm>
                <a:off x="1683" y="1642"/>
                <a:ext cx="362" cy="384"/>
                <a:chOff x="1683" y="1642"/>
                <a:chExt cx="362" cy="384"/>
              </a:xfrm>
            </p:grpSpPr>
            <p:sp>
              <p:nvSpPr>
                <p:cNvPr id="43096" name="Rectangle 57"/>
                <p:cNvSpPr>
                  <a:spLocks noChangeArrowheads="1"/>
                </p:cNvSpPr>
                <p:nvPr/>
              </p:nvSpPr>
              <p:spPr bwMode="auto">
                <a:xfrm>
                  <a:off x="1726" y="1642"/>
                  <a:ext cx="276" cy="384"/>
                </a:xfrm>
                <a:prstGeom prst="rect">
                  <a:avLst/>
                </a:prstGeom>
                <a:noFill/>
                <a:ln w="9525">
                  <a:noFill/>
                  <a:miter lim="800000"/>
                  <a:headEnd/>
                  <a:tailEnd/>
                </a:ln>
                <a:effectLst/>
              </p:spPr>
              <p:txBody>
                <a:bodyPr/>
                <a:lstStyle/>
                <a:p>
                  <a:pPr algn="ctr"/>
                  <a:r>
                    <a:rPr lang="en-US" sz="1600">
                      <a:ea typeface="Batang" pitchFamily="18" charset="-127"/>
                    </a:rPr>
                    <a:t>3.96</a:t>
                  </a:r>
                </a:p>
                <a:p>
                  <a:pPr algn="ctr"/>
                  <a:endParaRPr lang="en-US" sz="1600"/>
                </a:p>
              </p:txBody>
            </p:sp>
            <p:sp>
              <p:nvSpPr>
                <p:cNvPr id="43097" name="Rectangle 58"/>
                <p:cNvSpPr>
                  <a:spLocks noChangeArrowheads="1"/>
                </p:cNvSpPr>
                <p:nvPr/>
              </p:nvSpPr>
              <p:spPr bwMode="auto">
                <a:xfrm>
                  <a:off x="1683" y="1642"/>
                  <a:ext cx="362" cy="384"/>
                </a:xfrm>
                <a:prstGeom prst="rect">
                  <a:avLst/>
                </a:prstGeom>
                <a:noFill/>
                <a:ln w="7">
                  <a:solidFill>
                    <a:srgbClr val="A0A0A0"/>
                  </a:solidFill>
                  <a:miter lim="800000"/>
                  <a:headEnd/>
                  <a:tailEnd/>
                </a:ln>
                <a:effectLst/>
              </p:spPr>
              <p:txBody>
                <a:bodyPr wrap="none"/>
                <a:lstStyle/>
                <a:p>
                  <a:endParaRPr lang="en-US"/>
                </a:p>
              </p:txBody>
            </p:sp>
          </p:grpSp>
          <p:grpSp>
            <p:nvGrpSpPr>
              <p:cNvPr id="22" name="Group 59"/>
              <p:cNvGrpSpPr>
                <a:grpSpLocks/>
              </p:cNvGrpSpPr>
              <p:nvPr/>
            </p:nvGrpSpPr>
            <p:grpSpPr bwMode="auto">
              <a:xfrm>
                <a:off x="2045" y="1642"/>
                <a:ext cx="362" cy="384"/>
                <a:chOff x="2045" y="1642"/>
                <a:chExt cx="362" cy="384"/>
              </a:xfrm>
            </p:grpSpPr>
            <p:sp>
              <p:nvSpPr>
                <p:cNvPr id="43094" name="Rectangle 60"/>
                <p:cNvSpPr>
                  <a:spLocks noChangeArrowheads="1"/>
                </p:cNvSpPr>
                <p:nvPr/>
              </p:nvSpPr>
              <p:spPr bwMode="auto">
                <a:xfrm>
                  <a:off x="2088" y="1642"/>
                  <a:ext cx="276" cy="384"/>
                </a:xfrm>
                <a:prstGeom prst="rect">
                  <a:avLst/>
                </a:prstGeom>
                <a:noFill/>
                <a:ln w="9525">
                  <a:noFill/>
                  <a:miter lim="800000"/>
                  <a:headEnd/>
                  <a:tailEnd/>
                </a:ln>
                <a:effectLst/>
              </p:spPr>
              <p:txBody>
                <a:bodyPr/>
                <a:lstStyle/>
                <a:p>
                  <a:pPr algn="ctr"/>
                  <a:r>
                    <a:rPr lang="en-US" sz="1600">
                      <a:ea typeface="Batang" pitchFamily="18" charset="-127"/>
                    </a:rPr>
                    <a:t>3.76</a:t>
                  </a:r>
                </a:p>
                <a:p>
                  <a:pPr algn="ctr"/>
                  <a:endParaRPr lang="en-US" sz="1600"/>
                </a:p>
              </p:txBody>
            </p:sp>
            <p:sp>
              <p:nvSpPr>
                <p:cNvPr id="43095" name="Rectangle 61"/>
                <p:cNvSpPr>
                  <a:spLocks noChangeArrowheads="1"/>
                </p:cNvSpPr>
                <p:nvPr/>
              </p:nvSpPr>
              <p:spPr bwMode="auto">
                <a:xfrm>
                  <a:off x="2045" y="1642"/>
                  <a:ext cx="362" cy="384"/>
                </a:xfrm>
                <a:prstGeom prst="rect">
                  <a:avLst/>
                </a:prstGeom>
                <a:noFill/>
                <a:ln w="7">
                  <a:solidFill>
                    <a:srgbClr val="A0A0A0"/>
                  </a:solidFill>
                  <a:miter lim="800000"/>
                  <a:headEnd/>
                  <a:tailEnd/>
                </a:ln>
                <a:effectLst/>
              </p:spPr>
              <p:txBody>
                <a:bodyPr wrap="none"/>
                <a:lstStyle/>
                <a:p>
                  <a:endParaRPr lang="en-US"/>
                </a:p>
              </p:txBody>
            </p:sp>
          </p:grpSp>
          <p:grpSp>
            <p:nvGrpSpPr>
              <p:cNvPr id="23" name="Group 62"/>
              <p:cNvGrpSpPr>
                <a:grpSpLocks/>
              </p:cNvGrpSpPr>
              <p:nvPr/>
            </p:nvGrpSpPr>
            <p:grpSpPr bwMode="auto">
              <a:xfrm>
                <a:off x="0" y="2026"/>
                <a:ext cx="614" cy="384"/>
                <a:chOff x="0" y="2026"/>
                <a:chExt cx="614" cy="384"/>
              </a:xfrm>
            </p:grpSpPr>
            <p:sp>
              <p:nvSpPr>
                <p:cNvPr id="43092" name="Rectangle 63"/>
                <p:cNvSpPr>
                  <a:spLocks noChangeArrowheads="1"/>
                </p:cNvSpPr>
                <p:nvPr/>
              </p:nvSpPr>
              <p:spPr bwMode="auto">
                <a:xfrm>
                  <a:off x="43" y="2026"/>
                  <a:ext cx="528" cy="384"/>
                </a:xfrm>
                <a:prstGeom prst="rect">
                  <a:avLst/>
                </a:prstGeom>
                <a:noFill/>
                <a:ln w="9525">
                  <a:noFill/>
                  <a:miter lim="800000"/>
                  <a:headEnd/>
                  <a:tailEnd/>
                </a:ln>
                <a:effectLst/>
              </p:spPr>
              <p:txBody>
                <a:bodyPr/>
                <a:lstStyle/>
                <a:p>
                  <a:r>
                    <a:rPr lang="en-US">
                      <a:ea typeface="Batang" pitchFamily="18" charset="-127"/>
                    </a:rPr>
                    <a:t>Average</a:t>
                  </a:r>
                </a:p>
                <a:p>
                  <a:endParaRPr lang="en-US" sz="2400"/>
                </a:p>
              </p:txBody>
            </p:sp>
            <p:sp>
              <p:nvSpPr>
                <p:cNvPr id="43093" name="Rectangle 64"/>
                <p:cNvSpPr>
                  <a:spLocks noChangeArrowheads="1"/>
                </p:cNvSpPr>
                <p:nvPr/>
              </p:nvSpPr>
              <p:spPr bwMode="auto">
                <a:xfrm>
                  <a:off x="0" y="2026"/>
                  <a:ext cx="614" cy="384"/>
                </a:xfrm>
                <a:prstGeom prst="rect">
                  <a:avLst/>
                </a:prstGeom>
                <a:noFill/>
                <a:ln w="7">
                  <a:solidFill>
                    <a:srgbClr val="A0A0A0"/>
                  </a:solidFill>
                  <a:miter lim="800000"/>
                  <a:headEnd/>
                  <a:tailEnd/>
                </a:ln>
                <a:effectLst/>
              </p:spPr>
              <p:txBody>
                <a:bodyPr wrap="none"/>
                <a:lstStyle/>
                <a:p>
                  <a:endParaRPr lang="en-US"/>
                </a:p>
              </p:txBody>
            </p:sp>
          </p:grpSp>
          <p:grpSp>
            <p:nvGrpSpPr>
              <p:cNvPr id="24" name="Group 65"/>
              <p:cNvGrpSpPr>
                <a:grpSpLocks/>
              </p:cNvGrpSpPr>
              <p:nvPr/>
            </p:nvGrpSpPr>
            <p:grpSpPr bwMode="auto">
              <a:xfrm>
                <a:off x="614" y="2026"/>
                <a:ext cx="349" cy="384"/>
                <a:chOff x="614" y="2026"/>
                <a:chExt cx="349" cy="384"/>
              </a:xfrm>
            </p:grpSpPr>
            <p:sp>
              <p:nvSpPr>
                <p:cNvPr id="43090" name="Rectangle 66"/>
                <p:cNvSpPr>
                  <a:spLocks noChangeArrowheads="1"/>
                </p:cNvSpPr>
                <p:nvPr/>
              </p:nvSpPr>
              <p:spPr bwMode="auto">
                <a:xfrm>
                  <a:off x="657" y="2026"/>
                  <a:ext cx="263" cy="384"/>
                </a:xfrm>
                <a:prstGeom prst="rect">
                  <a:avLst/>
                </a:prstGeom>
                <a:noFill/>
                <a:ln w="9525">
                  <a:noFill/>
                  <a:miter lim="800000"/>
                  <a:headEnd/>
                  <a:tailEnd/>
                </a:ln>
                <a:effectLst/>
              </p:spPr>
              <p:txBody>
                <a:bodyPr/>
                <a:lstStyle/>
                <a:p>
                  <a:pPr algn="ctr"/>
                  <a:r>
                    <a:rPr lang="en-US" sz="1600">
                      <a:ea typeface="Batang" pitchFamily="18" charset="-127"/>
                    </a:rPr>
                    <a:t>4.28</a:t>
                  </a:r>
                </a:p>
                <a:p>
                  <a:pPr algn="ctr"/>
                  <a:endParaRPr lang="en-US" sz="1600"/>
                </a:p>
              </p:txBody>
            </p:sp>
            <p:sp>
              <p:nvSpPr>
                <p:cNvPr id="43091" name="Rectangle 67"/>
                <p:cNvSpPr>
                  <a:spLocks noChangeArrowheads="1"/>
                </p:cNvSpPr>
                <p:nvPr/>
              </p:nvSpPr>
              <p:spPr bwMode="auto">
                <a:xfrm>
                  <a:off x="614" y="2026"/>
                  <a:ext cx="349" cy="384"/>
                </a:xfrm>
                <a:prstGeom prst="rect">
                  <a:avLst/>
                </a:prstGeom>
                <a:noFill/>
                <a:ln w="7">
                  <a:solidFill>
                    <a:srgbClr val="A0A0A0"/>
                  </a:solidFill>
                  <a:miter lim="800000"/>
                  <a:headEnd/>
                  <a:tailEnd/>
                </a:ln>
                <a:effectLst/>
              </p:spPr>
              <p:txBody>
                <a:bodyPr wrap="none"/>
                <a:lstStyle/>
                <a:p>
                  <a:endParaRPr lang="en-US"/>
                </a:p>
              </p:txBody>
            </p:sp>
          </p:grpSp>
          <p:grpSp>
            <p:nvGrpSpPr>
              <p:cNvPr id="25" name="Group 68"/>
              <p:cNvGrpSpPr>
                <a:grpSpLocks/>
              </p:cNvGrpSpPr>
              <p:nvPr/>
            </p:nvGrpSpPr>
            <p:grpSpPr bwMode="auto">
              <a:xfrm>
                <a:off x="963" y="2026"/>
                <a:ext cx="360" cy="384"/>
                <a:chOff x="963" y="2026"/>
                <a:chExt cx="360" cy="384"/>
              </a:xfrm>
            </p:grpSpPr>
            <p:sp>
              <p:nvSpPr>
                <p:cNvPr id="43088" name="Rectangle 69"/>
                <p:cNvSpPr>
                  <a:spLocks noChangeArrowheads="1"/>
                </p:cNvSpPr>
                <p:nvPr/>
              </p:nvSpPr>
              <p:spPr bwMode="auto">
                <a:xfrm>
                  <a:off x="1006" y="2026"/>
                  <a:ext cx="274" cy="384"/>
                </a:xfrm>
                <a:prstGeom prst="rect">
                  <a:avLst/>
                </a:prstGeom>
                <a:noFill/>
                <a:ln w="9525">
                  <a:noFill/>
                  <a:miter lim="800000"/>
                  <a:headEnd/>
                  <a:tailEnd/>
                </a:ln>
                <a:effectLst/>
              </p:spPr>
              <p:txBody>
                <a:bodyPr/>
                <a:lstStyle/>
                <a:p>
                  <a:pPr algn="ctr"/>
                  <a:r>
                    <a:rPr lang="en-US" sz="1600">
                      <a:ea typeface="Batang" pitchFamily="18" charset="-127"/>
                    </a:rPr>
                    <a:t>4.14</a:t>
                  </a:r>
                </a:p>
                <a:p>
                  <a:pPr algn="ctr"/>
                  <a:endParaRPr lang="en-US" sz="1600"/>
                </a:p>
              </p:txBody>
            </p:sp>
            <p:sp>
              <p:nvSpPr>
                <p:cNvPr id="43089" name="Rectangle 70"/>
                <p:cNvSpPr>
                  <a:spLocks noChangeArrowheads="1"/>
                </p:cNvSpPr>
                <p:nvPr/>
              </p:nvSpPr>
              <p:spPr bwMode="auto">
                <a:xfrm>
                  <a:off x="963" y="2026"/>
                  <a:ext cx="360" cy="384"/>
                </a:xfrm>
                <a:prstGeom prst="rect">
                  <a:avLst/>
                </a:prstGeom>
                <a:noFill/>
                <a:ln w="7">
                  <a:solidFill>
                    <a:srgbClr val="A0A0A0"/>
                  </a:solidFill>
                  <a:miter lim="800000"/>
                  <a:headEnd/>
                  <a:tailEnd/>
                </a:ln>
                <a:effectLst/>
              </p:spPr>
              <p:txBody>
                <a:bodyPr wrap="none"/>
                <a:lstStyle/>
                <a:p>
                  <a:endParaRPr lang="en-US"/>
                </a:p>
              </p:txBody>
            </p:sp>
          </p:grpSp>
          <p:grpSp>
            <p:nvGrpSpPr>
              <p:cNvPr id="26" name="Group 71"/>
              <p:cNvGrpSpPr>
                <a:grpSpLocks/>
              </p:cNvGrpSpPr>
              <p:nvPr/>
            </p:nvGrpSpPr>
            <p:grpSpPr bwMode="auto">
              <a:xfrm>
                <a:off x="1323" y="2026"/>
                <a:ext cx="360" cy="384"/>
                <a:chOff x="1323" y="2026"/>
                <a:chExt cx="360" cy="384"/>
              </a:xfrm>
            </p:grpSpPr>
            <p:sp>
              <p:nvSpPr>
                <p:cNvPr id="43086" name="Rectangle 72"/>
                <p:cNvSpPr>
                  <a:spLocks noChangeArrowheads="1"/>
                </p:cNvSpPr>
                <p:nvPr/>
              </p:nvSpPr>
              <p:spPr bwMode="auto">
                <a:xfrm>
                  <a:off x="1366" y="2026"/>
                  <a:ext cx="274" cy="384"/>
                </a:xfrm>
                <a:prstGeom prst="rect">
                  <a:avLst/>
                </a:prstGeom>
                <a:noFill/>
                <a:ln w="9525">
                  <a:noFill/>
                  <a:miter lim="800000"/>
                  <a:headEnd/>
                  <a:tailEnd/>
                </a:ln>
                <a:effectLst/>
              </p:spPr>
              <p:txBody>
                <a:bodyPr/>
                <a:lstStyle/>
                <a:p>
                  <a:pPr algn="ctr"/>
                  <a:r>
                    <a:rPr lang="en-US" sz="1600">
                      <a:ea typeface="Batang" pitchFamily="18" charset="-127"/>
                    </a:rPr>
                    <a:t>4.01</a:t>
                  </a:r>
                </a:p>
                <a:p>
                  <a:pPr algn="ctr"/>
                  <a:endParaRPr lang="en-US" sz="1600"/>
                </a:p>
              </p:txBody>
            </p:sp>
            <p:sp>
              <p:nvSpPr>
                <p:cNvPr id="43087" name="Rectangle 73"/>
                <p:cNvSpPr>
                  <a:spLocks noChangeArrowheads="1"/>
                </p:cNvSpPr>
                <p:nvPr/>
              </p:nvSpPr>
              <p:spPr bwMode="auto">
                <a:xfrm>
                  <a:off x="1323" y="2026"/>
                  <a:ext cx="360" cy="384"/>
                </a:xfrm>
                <a:prstGeom prst="rect">
                  <a:avLst/>
                </a:prstGeom>
                <a:noFill/>
                <a:ln w="7">
                  <a:solidFill>
                    <a:srgbClr val="A0A0A0"/>
                  </a:solidFill>
                  <a:miter lim="800000"/>
                  <a:headEnd/>
                  <a:tailEnd/>
                </a:ln>
                <a:effectLst/>
              </p:spPr>
              <p:txBody>
                <a:bodyPr wrap="none"/>
                <a:lstStyle/>
                <a:p>
                  <a:endParaRPr lang="en-US"/>
                </a:p>
              </p:txBody>
            </p:sp>
          </p:grpSp>
          <p:grpSp>
            <p:nvGrpSpPr>
              <p:cNvPr id="27" name="Group 74"/>
              <p:cNvGrpSpPr>
                <a:grpSpLocks/>
              </p:cNvGrpSpPr>
              <p:nvPr/>
            </p:nvGrpSpPr>
            <p:grpSpPr bwMode="auto">
              <a:xfrm>
                <a:off x="1683" y="2026"/>
                <a:ext cx="362" cy="384"/>
                <a:chOff x="1683" y="2026"/>
                <a:chExt cx="362" cy="384"/>
              </a:xfrm>
            </p:grpSpPr>
            <p:sp>
              <p:nvSpPr>
                <p:cNvPr id="43084" name="Rectangle 75"/>
                <p:cNvSpPr>
                  <a:spLocks noChangeArrowheads="1"/>
                </p:cNvSpPr>
                <p:nvPr/>
              </p:nvSpPr>
              <p:spPr bwMode="auto">
                <a:xfrm>
                  <a:off x="1726" y="2026"/>
                  <a:ext cx="276" cy="384"/>
                </a:xfrm>
                <a:prstGeom prst="rect">
                  <a:avLst/>
                </a:prstGeom>
                <a:noFill/>
                <a:ln w="9525">
                  <a:noFill/>
                  <a:miter lim="800000"/>
                  <a:headEnd/>
                  <a:tailEnd/>
                </a:ln>
                <a:effectLst/>
              </p:spPr>
              <p:txBody>
                <a:bodyPr/>
                <a:lstStyle/>
                <a:p>
                  <a:pPr algn="ctr"/>
                  <a:r>
                    <a:rPr lang="en-US" sz="1600">
                      <a:ea typeface="Batang" pitchFamily="18" charset="-127"/>
                    </a:rPr>
                    <a:t>3.83</a:t>
                  </a:r>
                </a:p>
                <a:p>
                  <a:pPr algn="ctr"/>
                  <a:endParaRPr lang="en-US" sz="1600"/>
                </a:p>
              </p:txBody>
            </p:sp>
            <p:sp>
              <p:nvSpPr>
                <p:cNvPr id="43085" name="Rectangle 76"/>
                <p:cNvSpPr>
                  <a:spLocks noChangeArrowheads="1"/>
                </p:cNvSpPr>
                <p:nvPr/>
              </p:nvSpPr>
              <p:spPr bwMode="auto">
                <a:xfrm>
                  <a:off x="1683" y="2026"/>
                  <a:ext cx="362" cy="384"/>
                </a:xfrm>
                <a:prstGeom prst="rect">
                  <a:avLst/>
                </a:prstGeom>
                <a:noFill/>
                <a:ln w="7">
                  <a:solidFill>
                    <a:srgbClr val="A0A0A0"/>
                  </a:solidFill>
                  <a:miter lim="800000"/>
                  <a:headEnd/>
                  <a:tailEnd/>
                </a:ln>
                <a:effectLst/>
              </p:spPr>
              <p:txBody>
                <a:bodyPr wrap="none"/>
                <a:lstStyle/>
                <a:p>
                  <a:endParaRPr lang="en-US"/>
                </a:p>
              </p:txBody>
            </p:sp>
          </p:grpSp>
          <p:grpSp>
            <p:nvGrpSpPr>
              <p:cNvPr id="28" name="Group 77"/>
              <p:cNvGrpSpPr>
                <a:grpSpLocks/>
              </p:cNvGrpSpPr>
              <p:nvPr/>
            </p:nvGrpSpPr>
            <p:grpSpPr bwMode="auto">
              <a:xfrm>
                <a:off x="2045" y="2026"/>
                <a:ext cx="362" cy="384"/>
                <a:chOff x="2045" y="2026"/>
                <a:chExt cx="362" cy="384"/>
              </a:xfrm>
            </p:grpSpPr>
            <p:sp>
              <p:nvSpPr>
                <p:cNvPr id="43082" name="Rectangle 78"/>
                <p:cNvSpPr>
                  <a:spLocks noChangeArrowheads="1"/>
                </p:cNvSpPr>
                <p:nvPr/>
              </p:nvSpPr>
              <p:spPr bwMode="auto">
                <a:xfrm>
                  <a:off x="2088" y="2026"/>
                  <a:ext cx="276" cy="384"/>
                </a:xfrm>
                <a:prstGeom prst="rect">
                  <a:avLst/>
                </a:prstGeom>
                <a:noFill/>
                <a:ln w="9525">
                  <a:noFill/>
                  <a:miter lim="800000"/>
                  <a:headEnd/>
                  <a:tailEnd/>
                </a:ln>
                <a:effectLst/>
              </p:spPr>
              <p:txBody>
                <a:bodyPr/>
                <a:lstStyle/>
                <a:p>
                  <a:pPr algn="ctr"/>
                  <a:r>
                    <a:rPr lang="en-US" sz="1600">
                      <a:ea typeface="Batang" pitchFamily="18" charset="-127"/>
                    </a:rPr>
                    <a:t>3.64</a:t>
                  </a:r>
                </a:p>
                <a:p>
                  <a:pPr algn="ctr"/>
                  <a:endParaRPr lang="en-US" sz="1600"/>
                </a:p>
              </p:txBody>
            </p:sp>
            <p:sp>
              <p:nvSpPr>
                <p:cNvPr id="43083" name="Rectangle 79"/>
                <p:cNvSpPr>
                  <a:spLocks noChangeArrowheads="1"/>
                </p:cNvSpPr>
                <p:nvPr/>
              </p:nvSpPr>
              <p:spPr bwMode="auto">
                <a:xfrm>
                  <a:off x="2045" y="2026"/>
                  <a:ext cx="362" cy="384"/>
                </a:xfrm>
                <a:prstGeom prst="rect">
                  <a:avLst/>
                </a:prstGeom>
                <a:noFill/>
                <a:ln w="7">
                  <a:solidFill>
                    <a:srgbClr val="A0A0A0"/>
                  </a:solidFill>
                  <a:miter lim="800000"/>
                  <a:headEnd/>
                  <a:tailEnd/>
                </a:ln>
                <a:effectLst/>
              </p:spPr>
              <p:txBody>
                <a:bodyPr wrap="none"/>
                <a:lstStyle/>
                <a:p>
                  <a:endParaRPr lang="en-US"/>
                </a:p>
              </p:txBody>
            </p:sp>
          </p:grpSp>
          <p:grpSp>
            <p:nvGrpSpPr>
              <p:cNvPr id="29" name="Group 80"/>
              <p:cNvGrpSpPr>
                <a:grpSpLocks/>
              </p:cNvGrpSpPr>
              <p:nvPr/>
            </p:nvGrpSpPr>
            <p:grpSpPr bwMode="auto">
              <a:xfrm>
                <a:off x="0" y="2410"/>
                <a:ext cx="614" cy="384"/>
                <a:chOff x="0" y="2410"/>
                <a:chExt cx="614" cy="384"/>
              </a:xfrm>
            </p:grpSpPr>
            <p:sp>
              <p:nvSpPr>
                <p:cNvPr id="43080" name="Rectangle 81"/>
                <p:cNvSpPr>
                  <a:spLocks noChangeArrowheads="1"/>
                </p:cNvSpPr>
                <p:nvPr/>
              </p:nvSpPr>
              <p:spPr bwMode="auto">
                <a:xfrm>
                  <a:off x="43" y="2410"/>
                  <a:ext cx="528" cy="384"/>
                </a:xfrm>
                <a:prstGeom prst="rect">
                  <a:avLst/>
                </a:prstGeom>
                <a:noFill/>
                <a:ln w="9525">
                  <a:noFill/>
                  <a:miter lim="800000"/>
                  <a:headEnd/>
                  <a:tailEnd/>
                </a:ln>
                <a:effectLst/>
              </p:spPr>
              <p:txBody>
                <a:bodyPr/>
                <a:lstStyle/>
                <a:p>
                  <a:r>
                    <a:rPr lang="en-US">
                      <a:ea typeface="Batang" pitchFamily="18" charset="-127"/>
                    </a:rPr>
                    <a:t>Low Avg.</a:t>
                  </a:r>
                </a:p>
                <a:p>
                  <a:endParaRPr lang="en-US"/>
                </a:p>
              </p:txBody>
            </p:sp>
            <p:sp>
              <p:nvSpPr>
                <p:cNvPr id="43081" name="Rectangle 82"/>
                <p:cNvSpPr>
                  <a:spLocks noChangeArrowheads="1"/>
                </p:cNvSpPr>
                <p:nvPr/>
              </p:nvSpPr>
              <p:spPr bwMode="auto">
                <a:xfrm>
                  <a:off x="0" y="2410"/>
                  <a:ext cx="614" cy="384"/>
                </a:xfrm>
                <a:prstGeom prst="rect">
                  <a:avLst/>
                </a:prstGeom>
                <a:noFill/>
                <a:ln w="7">
                  <a:solidFill>
                    <a:srgbClr val="A0A0A0"/>
                  </a:solidFill>
                  <a:miter lim="800000"/>
                  <a:headEnd/>
                  <a:tailEnd/>
                </a:ln>
                <a:effectLst/>
              </p:spPr>
              <p:txBody>
                <a:bodyPr wrap="none"/>
                <a:lstStyle/>
                <a:p>
                  <a:endParaRPr lang="en-US"/>
                </a:p>
              </p:txBody>
            </p:sp>
          </p:grpSp>
          <p:grpSp>
            <p:nvGrpSpPr>
              <p:cNvPr id="30" name="Group 83"/>
              <p:cNvGrpSpPr>
                <a:grpSpLocks/>
              </p:cNvGrpSpPr>
              <p:nvPr/>
            </p:nvGrpSpPr>
            <p:grpSpPr bwMode="auto">
              <a:xfrm>
                <a:off x="614" y="2410"/>
                <a:ext cx="349" cy="384"/>
                <a:chOff x="614" y="2410"/>
                <a:chExt cx="349" cy="384"/>
              </a:xfrm>
            </p:grpSpPr>
            <p:sp>
              <p:nvSpPr>
                <p:cNvPr id="43078" name="Rectangle 84"/>
                <p:cNvSpPr>
                  <a:spLocks noChangeArrowheads="1"/>
                </p:cNvSpPr>
                <p:nvPr/>
              </p:nvSpPr>
              <p:spPr bwMode="auto">
                <a:xfrm>
                  <a:off x="657" y="2410"/>
                  <a:ext cx="263" cy="384"/>
                </a:xfrm>
                <a:prstGeom prst="rect">
                  <a:avLst/>
                </a:prstGeom>
                <a:noFill/>
                <a:ln w="9525">
                  <a:noFill/>
                  <a:miter lim="800000"/>
                  <a:headEnd/>
                  <a:tailEnd/>
                </a:ln>
                <a:effectLst/>
              </p:spPr>
              <p:txBody>
                <a:bodyPr/>
                <a:lstStyle/>
                <a:p>
                  <a:pPr algn="ctr"/>
                  <a:r>
                    <a:rPr lang="en-US" sz="1600">
                      <a:ea typeface="Batang" pitchFamily="18" charset="-127"/>
                    </a:rPr>
                    <a:t>4.15</a:t>
                  </a:r>
                </a:p>
                <a:p>
                  <a:pPr algn="ctr"/>
                  <a:endParaRPr lang="en-US" sz="1600"/>
                </a:p>
              </p:txBody>
            </p:sp>
            <p:sp>
              <p:nvSpPr>
                <p:cNvPr id="43079" name="Rectangle 85"/>
                <p:cNvSpPr>
                  <a:spLocks noChangeArrowheads="1"/>
                </p:cNvSpPr>
                <p:nvPr/>
              </p:nvSpPr>
              <p:spPr bwMode="auto">
                <a:xfrm>
                  <a:off x="614" y="2410"/>
                  <a:ext cx="349" cy="384"/>
                </a:xfrm>
                <a:prstGeom prst="rect">
                  <a:avLst/>
                </a:prstGeom>
                <a:noFill/>
                <a:ln w="7">
                  <a:solidFill>
                    <a:srgbClr val="A0A0A0"/>
                  </a:solidFill>
                  <a:miter lim="800000"/>
                  <a:headEnd/>
                  <a:tailEnd/>
                </a:ln>
                <a:effectLst/>
              </p:spPr>
              <p:txBody>
                <a:bodyPr wrap="none"/>
                <a:lstStyle/>
                <a:p>
                  <a:endParaRPr lang="en-US"/>
                </a:p>
              </p:txBody>
            </p:sp>
          </p:grpSp>
          <p:grpSp>
            <p:nvGrpSpPr>
              <p:cNvPr id="31" name="Group 86"/>
              <p:cNvGrpSpPr>
                <a:grpSpLocks/>
              </p:cNvGrpSpPr>
              <p:nvPr/>
            </p:nvGrpSpPr>
            <p:grpSpPr bwMode="auto">
              <a:xfrm>
                <a:off x="963" y="2410"/>
                <a:ext cx="360" cy="384"/>
                <a:chOff x="963" y="2410"/>
                <a:chExt cx="360" cy="384"/>
              </a:xfrm>
            </p:grpSpPr>
            <p:sp>
              <p:nvSpPr>
                <p:cNvPr id="43076" name="Rectangle 87"/>
                <p:cNvSpPr>
                  <a:spLocks noChangeArrowheads="1"/>
                </p:cNvSpPr>
                <p:nvPr/>
              </p:nvSpPr>
              <p:spPr bwMode="auto">
                <a:xfrm>
                  <a:off x="1006" y="2410"/>
                  <a:ext cx="274" cy="384"/>
                </a:xfrm>
                <a:prstGeom prst="rect">
                  <a:avLst/>
                </a:prstGeom>
                <a:noFill/>
                <a:ln w="9525">
                  <a:noFill/>
                  <a:miter lim="800000"/>
                  <a:headEnd/>
                  <a:tailEnd/>
                </a:ln>
                <a:effectLst/>
              </p:spPr>
              <p:txBody>
                <a:bodyPr/>
                <a:lstStyle/>
                <a:p>
                  <a:pPr algn="ctr"/>
                  <a:r>
                    <a:rPr lang="en-US" sz="1600">
                      <a:ea typeface="Batang" pitchFamily="18" charset="-127"/>
                    </a:rPr>
                    <a:t>4.05</a:t>
                  </a:r>
                </a:p>
                <a:p>
                  <a:pPr algn="ctr"/>
                  <a:endParaRPr lang="en-US" sz="1600"/>
                </a:p>
              </p:txBody>
            </p:sp>
            <p:sp>
              <p:nvSpPr>
                <p:cNvPr id="43077" name="Rectangle 88"/>
                <p:cNvSpPr>
                  <a:spLocks noChangeArrowheads="1"/>
                </p:cNvSpPr>
                <p:nvPr/>
              </p:nvSpPr>
              <p:spPr bwMode="auto">
                <a:xfrm>
                  <a:off x="963" y="2410"/>
                  <a:ext cx="360" cy="384"/>
                </a:xfrm>
                <a:prstGeom prst="rect">
                  <a:avLst/>
                </a:prstGeom>
                <a:noFill/>
                <a:ln w="7">
                  <a:solidFill>
                    <a:srgbClr val="A0A0A0"/>
                  </a:solidFill>
                  <a:miter lim="800000"/>
                  <a:headEnd/>
                  <a:tailEnd/>
                </a:ln>
                <a:effectLst/>
              </p:spPr>
              <p:txBody>
                <a:bodyPr wrap="none"/>
                <a:lstStyle/>
                <a:p>
                  <a:endParaRPr lang="en-US"/>
                </a:p>
              </p:txBody>
            </p:sp>
          </p:grpSp>
          <p:grpSp>
            <p:nvGrpSpPr>
              <p:cNvPr id="43008" name="Group 89"/>
              <p:cNvGrpSpPr>
                <a:grpSpLocks/>
              </p:cNvGrpSpPr>
              <p:nvPr/>
            </p:nvGrpSpPr>
            <p:grpSpPr bwMode="auto">
              <a:xfrm>
                <a:off x="1323" y="2410"/>
                <a:ext cx="360" cy="384"/>
                <a:chOff x="1323" y="2410"/>
                <a:chExt cx="360" cy="384"/>
              </a:xfrm>
            </p:grpSpPr>
            <p:sp>
              <p:nvSpPr>
                <p:cNvPr id="43074" name="Rectangle 90"/>
                <p:cNvSpPr>
                  <a:spLocks noChangeArrowheads="1"/>
                </p:cNvSpPr>
                <p:nvPr/>
              </p:nvSpPr>
              <p:spPr bwMode="auto">
                <a:xfrm>
                  <a:off x="1366" y="2410"/>
                  <a:ext cx="274" cy="384"/>
                </a:xfrm>
                <a:prstGeom prst="rect">
                  <a:avLst/>
                </a:prstGeom>
                <a:noFill/>
                <a:ln w="9525">
                  <a:noFill/>
                  <a:miter lim="800000"/>
                  <a:headEnd/>
                  <a:tailEnd/>
                </a:ln>
                <a:effectLst/>
              </p:spPr>
              <p:txBody>
                <a:bodyPr/>
                <a:lstStyle/>
                <a:p>
                  <a:pPr algn="ctr"/>
                  <a:r>
                    <a:rPr lang="en-US" sz="1600">
                      <a:ea typeface="Batang" pitchFamily="18" charset="-127"/>
                    </a:rPr>
                    <a:t>3.88</a:t>
                  </a:r>
                </a:p>
                <a:p>
                  <a:pPr algn="ctr"/>
                  <a:endParaRPr lang="en-US" sz="1600"/>
                </a:p>
              </p:txBody>
            </p:sp>
            <p:sp>
              <p:nvSpPr>
                <p:cNvPr id="43075" name="Rectangle 91"/>
                <p:cNvSpPr>
                  <a:spLocks noChangeArrowheads="1"/>
                </p:cNvSpPr>
                <p:nvPr/>
              </p:nvSpPr>
              <p:spPr bwMode="auto">
                <a:xfrm>
                  <a:off x="1323" y="2410"/>
                  <a:ext cx="360" cy="384"/>
                </a:xfrm>
                <a:prstGeom prst="rect">
                  <a:avLst/>
                </a:prstGeom>
                <a:noFill/>
                <a:ln w="7">
                  <a:solidFill>
                    <a:srgbClr val="A0A0A0"/>
                  </a:solidFill>
                  <a:miter lim="800000"/>
                  <a:headEnd/>
                  <a:tailEnd/>
                </a:ln>
                <a:effectLst/>
              </p:spPr>
              <p:txBody>
                <a:bodyPr wrap="none"/>
                <a:lstStyle/>
                <a:p>
                  <a:endParaRPr lang="en-US"/>
                </a:p>
              </p:txBody>
            </p:sp>
          </p:grpSp>
          <p:grpSp>
            <p:nvGrpSpPr>
              <p:cNvPr id="43009" name="Group 92"/>
              <p:cNvGrpSpPr>
                <a:grpSpLocks/>
              </p:cNvGrpSpPr>
              <p:nvPr/>
            </p:nvGrpSpPr>
            <p:grpSpPr bwMode="auto">
              <a:xfrm>
                <a:off x="1683" y="2410"/>
                <a:ext cx="362" cy="384"/>
                <a:chOff x="1683" y="2410"/>
                <a:chExt cx="362" cy="384"/>
              </a:xfrm>
            </p:grpSpPr>
            <p:sp>
              <p:nvSpPr>
                <p:cNvPr id="43072" name="Rectangle 93"/>
                <p:cNvSpPr>
                  <a:spLocks noChangeArrowheads="1"/>
                </p:cNvSpPr>
                <p:nvPr/>
              </p:nvSpPr>
              <p:spPr bwMode="auto">
                <a:xfrm>
                  <a:off x="1726" y="2410"/>
                  <a:ext cx="276" cy="384"/>
                </a:xfrm>
                <a:prstGeom prst="rect">
                  <a:avLst/>
                </a:prstGeom>
                <a:noFill/>
                <a:ln w="9525">
                  <a:noFill/>
                  <a:miter lim="800000"/>
                  <a:headEnd/>
                  <a:tailEnd/>
                </a:ln>
                <a:effectLst/>
              </p:spPr>
              <p:txBody>
                <a:bodyPr/>
                <a:lstStyle/>
                <a:p>
                  <a:pPr algn="ctr"/>
                  <a:r>
                    <a:rPr lang="en-US" sz="1600">
                      <a:ea typeface="Batang" pitchFamily="18" charset="-127"/>
                    </a:rPr>
                    <a:t>3.70</a:t>
                  </a:r>
                </a:p>
                <a:p>
                  <a:pPr algn="ctr"/>
                  <a:endParaRPr lang="en-US" sz="1600"/>
                </a:p>
              </p:txBody>
            </p:sp>
            <p:sp>
              <p:nvSpPr>
                <p:cNvPr id="43073" name="Rectangle 94"/>
                <p:cNvSpPr>
                  <a:spLocks noChangeArrowheads="1"/>
                </p:cNvSpPr>
                <p:nvPr/>
              </p:nvSpPr>
              <p:spPr bwMode="auto">
                <a:xfrm>
                  <a:off x="1683" y="2410"/>
                  <a:ext cx="362" cy="384"/>
                </a:xfrm>
                <a:prstGeom prst="rect">
                  <a:avLst/>
                </a:prstGeom>
                <a:noFill/>
                <a:ln w="7">
                  <a:solidFill>
                    <a:srgbClr val="A0A0A0"/>
                  </a:solidFill>
                  <a:miter lim="800000"/>
                  <a:headEnd/>
                  <a:tailEnd/>
                </a:ln>
                <a:effectLst/>
              </p:spPr>
              <p:txBody>
                <a:bodyPr wrap="none"/>
                <a:lstStyle/>
                <a:p>
                  <a:endParaRPr lang="en-US"/>
                </a:p>
              </p:txBody>
            </p:sp>
          </p:grpSp>
          <p:grpSp>
            <p:nvGrpSpPr>
              <p:cNvPr id="43010" name="Group 95"/>
              <p:cNvGrpSpPr>
                <a:grpSpLocks/>
              </p:cNvGrpSpPr>
              <p:nvPr/>
            </p:nvGrpSpPr>
            <p:grpSpPr bwMode="auto">
              <a:xfrm>
                <a:off x="2045" y="2410"/>
                <a:ext cx="362" cy="384"/>
                <a:chOff x="2045" y="2410"/>
                <a:chExt cx="362" cy="384"/>
              </a:xfrm>
            </p:grpSpPr>
            <p:sp>
              <p:nvSpPr>
                <p:cNvPr id="43070" name="Rectangle 96"/>
                <p:cNvSpPr>
                  <a:spLocks noChangeArrowheads="1"/>
                </p:cNvSpPr>
                <p:nvPr/>
              </p:nvSpPr>
              <p:spPr bwMode="auto">
                <a:xfrm>
                  <a:off x="2088" y="2410"/>
                  <a:ext cx="276" cy="384"/>
                </a:xfrm>
                <a:prstGeom prst="rect">
                  <a:avLst/>
                </a:prstGeom>
                <a:noFill/>
                <a:ln w="9525">
                  <a:noFill/>
                  <a:miter lim="800000"/>
                  <a:headEnd/>
                  <a:tailEnd/>
                </a:ln>
                <a:effectLst/>
              </p:spPr>
              <p:txBody>
                <a:bodyPr/>
                <a:lstStyle/>
                <a:p>
                  <a:pPr algn="ctr"/>
                  <a:r>
                    <a:rPr lang="en-US" sz="1600">
                      <a:ea typeface="Batang" pitchFamily="18" charset="-127"/>
                    </a:rPr>
                    <a:t>3.51</a:t>
                  </a:r>
                </a:p>
                <a:p>
                  <a:pPr algn="ctr"/>
                  <a:endParaRPr lang="en-US" sz="1600"/>
                </a:p>
              </p:txBody>
            </p:sp>
            <p:sp>
              <p:nvSpPr>
                <p:cNvPr id="43071" name="Rectangle 97"/>
                <p:cNvSpPr>
                  <a:spLocks noChangeArrowheads="1"/>
                </p:cNvSpPr>
                <p:nvPr/>
              </p:nvSpPr>
              <p:spPr bwMode="auto">
                <a:xfrm>
                  <a:off x="2045" y="2410"/>
                  <a:ext cx="362" cy="384"/>
                </a:xfrm>
                <a:prstGeom prst="rect">
                  <a:avLst/>
                </a:prstGeom>
                <a:noFill/>
                <a:ln w="7">
                  <a:solidFill>
                    <a:srgbClr val="A0A0A0"/>
                  </a:solidFill>
                  <a:miter lim="800000"/>
                  <a:headEnd/>
                  <a:tailEnd/>
                </a:ln>
                <a:effectLst/>
              </p:spPr>
              <p:txBody>
                <a:bodyPr wrap="none"/>
                <a:lstStyle/>
                <a:p>
                  <a:endParaRPr lang="en-US"/>
                </a:p>
              </p:txBody>
            </p:sp>
          </p:grpSp>
          <p:grpSp>
            <p:nvGrpSpPr>
              <p:cNvPr id="43011" name="Group 98"/>
              <p:cNvGrpSpPr>
                <a:grpSpLocks/>
              </p:cNvGrpSpPr>
              <p:nvPr/>
            </p:nvGrpSpPr>
            <p:grpSpPr bwMode="auto">
              <a:xfrm>
                <a:off x="0" y="2794"/>
                <a:ext cx="614" cy="384"/>
                <a:chOff x="0" y="2794"/>
                <a:chExt cx="614" cy="384"/>
              </a:xfrm>
            </p:grpSpPr>
            <p:sp>
              <p:nvSpPr>
                <p:cNvPr id="43068" name="Rectangle 99"/>
                <p:cNvSpPr>
                  <a:spLocks noChangeArrowheads="1"/>
                </p:cNvSpPr>
                <p:nvPr/>
              </p:nvSpPr>
              <p:spPr bwMode="auto">
                <a:xfrm>
                  <a:off x="43" y="2794"/>
                  <a:ext cx="528" cy="384"/>
                </a:xfrm>
                <a:prstGeom prst="rect">
                  <a:avLst/>
                </a:prstGeom>
                <a:noFill/>
                <a:ln w="9525">
                  <a:noFill/>
                  <a:miter lim="800000"/>
                  <a:headEnd/>
                  <a:tailEnd/>
                </a:ln>
                <a:effectLst/>
              </p:spPr>
              <p:txBody>
                <a:bodyPr/>
                <a:lstStyle/>
                <a:p>
                  <a:r>
                    <a:rPr lang="en-US">
                      <a:ea typeface="Batang" pitchFamily="18" charset="-127"/>
                    </a:rPr>
                    <a:t>Low</a:t>
                  </a:r>
                </a:p>
                <a:p>
                  <a:endParaRPr lang="en-US" sz="2400"/>
                </a:p>
              </p:txBody>
            </p:sp>
            <p:sp>
              <p:nvSpPr>
                <p:cNvPr id="43069" name="Rectangle 100"/>
                <p:cNvSpPr>
                  <a:spLocks noChangeArrowheads="1"/>
                </p:cNvSpPr>
                <p:nvPr/>
              </p:nvSpPr>
              <p:spPr bwMode="auto">
                <a:xfrm>
                  <a:off x="0" y="2794"/>
                  <a:ext cx="614" cy="384"/>
                </a:xfrm>
                <a:prstGeom prst="rect">
                  <a:avLst/>
                </a:prstGeom>
                <a:noFill/>
                <a:ln w="7">
                  <a:solidFill>
                    <a:srgbClr val="A0A0A0"/>
                  </a:solidFill>
                  <a:miter lim="800000"/>
                  <a:headEnd/>
                  <a:tailEnd/>
                </a:ln>
                <a:effectLst/>
              </p:spPr>
              <p:txBody>
                <a:bodyPr wrap="none"/>
                <a:lstStyle/>
                <a:p>
                  <a:endParaRPr lang="en-US"/>
                </a:p>
              </p:txBody>
            </p:sp>
          </p:grpSp>
          <p:grpSp>
            <p:nvGrpSpPr>
              <p:cNvPr id="43019" name="Group 101"/>
              <p:cNvGrpSpPr>
                <a:grpSpLocks/>
              </p:cNvGrpSpPr>
              <p:nvPr/>
            </p:nvGrpSpPr>
            <p:grpSpPr bwMode="auto">
              <a:xfrm>
                <a:off x="614" y="2794"/>
                <a:ext cx="349" cy="384"/>
                <a:chOff x="614" y="2794"/>
                <a:chExt cx="349" cy="384"/>
              </a:xfrm>
            </p:grpSpPr>
            <p:sp>
              <p:nvSpPr>
                <p:cNvPr id="43066" name="Rectangle 102"/>
                <p:cNvSpPr>
                  <a:spLocks noChangeArrowheads="1"/>
                </p:cNvSpPr>
                <p:nvPr/>
              </p:nvSpPr>
              <p:spPr bwMode="auto">
                <a:xfrm>
                  <a:off x="657" y="2794"/>
                  <a:ext cx="263" cy="384"/>
                </a:xfrm>
                <a:prstGeom prst="rect">
                  <a:avLst/>
                </a:prstGeom>
                <a:noFill/>
                <a:ln w="9525">
                  <a:noFill/>
                  <a:miter lim="800000"/>
                  <a:headEnd/>
                  <a:tailEnd/>
                </a:ln>
                <a:effectLst/>
              </p:spPr>
              <p:txBody>
                <a:bodyPr/>
                <a:lstStyle/>
                <a:p>
                  <a:pPr algn="ctr"/>
                  <a:r>
                    <a:rPr lang="en-US" sz="1600">
                      <a:ea typeface="Batang" pitchFamily="18" charset="-127"/>
                    </a:rPr>
                    <a:t>4.11</a:t>
                  </a:r>
                </a:p>
                <a:p>
                  <a:pPr algn="ctr"/>
                  <a:endParaRPr lang="en-US" sz="1600"/>
                </a:p>
              </p:txBody>
            </p:sp>
            <p:sp>
              <p:nvSpPr>
                <p:cNvPr id="43067" name="Rectangle 103"/>
                <p:cNvSpPr>
                  <a:spLocks noChangeArrowheads="1"/>
                </p:cNvSpPr>
                <p:nvPr/>
              </p:nvSpPr>
              <p:spPr bwMode="auto">
                <a:xfrm>
                  <a:off x="614" y="2794"/>
                  <a:ext cx="349" cy="384"/>
                </a:xfrm>
                <a:prstGeom prst="rect">
                  <a:avLst/>
                </a:prstGeom>
                <a:noFill/>
                <a:ln w="7">
                  <a:solidFill>
                    <a:srgbClr val="A0A0A0"/>
                  </a:solidFill>
                  <a:miter lim="800000"/>
                  <a:headEnd/>
                  <a:tailEnd/>
                </a:ln>
                <a:effectLst/>
              </p:spPr>
              <p:txBody>
                <a:bodyPr wrap="none"/>
                <a:lstStyle/>
                <a:p>
                  <a:endParaRPr lang="en-US"/>
                </a:p>
              </p:txBody>
            </p:sp>
          </p:grpSp>
          <p:grpSp>
            <p:nvGrpSpPr>
              <p:cNvPr id="43021" name="Group 104"/>
              <p:cNvGrpSpPr>
                <a:grpSpLocks/>
              </p:cNvGrpSpPr>
              <p:nvPr/>
            </p:nvGrpSpPr>
            <p:grpSpPr bwMode="auto">
              <a:xfrm>
                <a:off x="963" y="2794"/>
                <a:ext cx="360" cy="384"/>
                <a:chOff x="963" y="2794"/>
                <a:chExt cx="360" cy="384"/>
              </a:xfrm>
            </p:grpSpPr>
            <p:sp>
              <p:nvSpPr>
                <p:cNvPr id="43064" name="Rectangle 105"/>
                <p:cNvSpPr>
                  <a:spLocks noChangeArrowheads="1"/>
                </p:cNvSpPr>
                <p:nvPr/>
              </p:nvSpPr>
              <p:spPr bwMode="auto">
                <a:xfrm>
                  <a:off x="1006" y="2794"/>
                  <a:ext cx="274" cy="384"/>
                </a:xfrm>
                <a:prstGeom prst="rect">
                  <a:avLst/>
                </a:prstGeom>
                <a:noFill/>
                <a:ln w="9525">
                  <a:noFill/>
                  <a:miter lim="800000"/>
                  <a:headEnd/>
                  <a:tailEnd/>
                </a:ln>
                <a:effectLst/>
              </p:spPr>
              <p:txBody>
                <a:bodyPr/>
                <a:lstStyle/>
                <a:p>
                  <a:pPr algn="ctr"/>
                  <a:r>
                    <a:rPr lang="en-US" sz="1600">
                      <a:ea typeface="Batang" pitchFamily="18" charset="-127"/>
                    </a:rPr>
                    <a:t>3.96</a:t>
                  </a:r>
                </a:p>
                <a:p>
                  <a:pPr algn="ctr"/>
                  <a:endParaRPr lang="en-US" sz="1600"/>
                </a:p>
              </p:txBody>
            </p:sp>
            <p:sp>
              <p:nvSpPr>
                <p:cNvPr id="43065" name="Rectangle 106"/>
                <p:cNvSpPr>
                  <a:spLocks noChangeArrowheads="1"/>
                </p:cNvSpPr>
                <p:nvPr/>
              </p:nvSpPr>
              <p:spPr bwMode="auto">
                <a:xfrm>
                  <a:off x="963" y="2794"/>
                  <a:ext cx="360" cy="384"/>
                </a:xfrm>
                <a:prstGeom prst="rect">
                  <a:avLst/>
                </a:prstGeom>
                <a:noFill/>
                <a:ln w="7">
                  <a:solidFill>
                    <a:srgbClr val="A0A0A0"/>
                  </a:solidFill>
                  <a:miter lim="800000"/>
                  <a:headEnd/>
                  <a:tailEnd/>
                </a:ln>
                <a:effectLst/>
              </p:spPr>
              <p:txBody>
                <a:bodyPr wrap="none"/>
                <a:lstStyle/>
                <a:p>
                  <a:endParaRPr lang="en-US"/>
                </a:p>
              </p:txBody>
            </p:sp>
          </p:grpSp>
          <p:grpSp>
            <p:nvGrpSpPr>
              <p:cNvPr id="43022" name="Group 107"/>
              <p:cNvGrpSpPr>
                <a:grpSpLocks/>
              </p:cNvGrpSpPr>
              <p:nvPr/>
            </p:nvGrpSpPr>
            <p:grpSpPr bwMode="auto">
              <a:xfrm>
                <a:off x="1323" y="2794"/>
                <a:ext cx="360" cy="384"/>
                <a:chOff x="1323" y="2794"/>
                <a:chExt cx="360" cy="384"/>
              </a:xfrm>
            </p:grpSpPr>
            <p:sp>
              <p:nvSpPr>
                <p:cNvPr id="43062" name="Rectangle 108"/>
                <p:cNvSpPr>
                  <a:spLocks noChangeArrowheads="1"/>
                </p:cNvSpPr>
                <p:nvPr/>
              </p:nvSpPr>
              <p:spPr bwMode="auto">
                <a:xfrm>
                  <a:off x="1366" y="2794"/>
                  <a:ext cx="274" cy="384"/>
                </a:xfrm>
                <a:prstGeom prst="rect">
                  <a:avLst/>
                </a:prstGeom>
                <a:noFill/>
                <a:ln w="9525">
                  <a:noFill/>
                  <a:miter lim="800000"/>
                  <a:headEnd/>
                  <a:tailEnd/>
                </a:ln>
                <a:effectLst/>
              </p:spPr>
              <p:txBody>
                <a:bodyPr/>
                <a:lstStyle/>
                <a:p>
                  <a:pPr algn="ctr"/>
                  <a:r>
                    <a:rPr lang="en-US" sz="1600">
                      <a:ea typeface="Batang" pitchFamily="18" charset="-127"/>
                    </a:rPr>
                    <a:t>3.78</a:t>
                  </a:r>
                </a:p>
                <a:p>
                  <a:pPr algn="ctr"/>
                  <a:endParaRPr lang="en-US" sz="1600"/>
                </a:p>
              </p:txBody>
            </p:sp>
            <p:sp>
              <p:nvSpPr>
                <p:cNvPr id="43063" name="Rectangle 109"/>
                <p:cNvSpPr>
                  <a:spLocks noChangeArrowheads="1"/>
                </p:cNvSpPr>
                <p:nvPr/>
              </p:nvSpPr>
              <p:spPr bwMode="auto">
                <a:xfrm>
                  <a:off x="1323" y="2794"/>
                  <a:ext cx="360" cy="384"/>
                </a:xfrm>
                <a:prstGeom prst="rect">
                  <a:avLst/>
                </a:prstGeom>
                <a:noFill/>
                <a:ln w="7">
                  <a:solidFill>
                    <a:srgbClr val="A0A0A0"/>
                  </a:solidFill>
                  <a:miter lim="800000"/>
                  <a:headEnd/>
                  <a:tailEnd/>
                </a:ln>
                <a:effectLst/>
              </p:spPr>
              <p:txBody>
                <a:bodyPr wrap="none"/>
                <a:lstStyle/>
                <a:p>
                  <a:endParaRPr lang="en-US"/>
                </a:p>
              </p:txBody>
            </p:sp>
          </p:grpSp>
          <p:grpSp>
            <p:nvGrpSpPr>
              <p:cNvPr id="43023" name="Group 110"/>
              <p:cNvGrpSpPr>
                <a:grpSpLocks/>
              </p:cNvGrpSpPr>
              <p:nvPr/>
            </p:nvGrpSpPr>
            <p:grpSpPr bwMode="auto">
              <a:xfrm>
                <a:off x="1683" y="2794"/>
                <a:ext cx="362" cy="384"/>
                <a:chOff x="1683" y="2794"/>
                <a:chExt cx="362" cy="384"/>
              </a:xfrm>
            </p:grpSpPr>
            <p:sp>
              <p:nvSpPr>
                <p:cNvPr id="43060" name="Rectangle 111"/>
                <p:cNvSpPr>
                  <a:spLocks noChangeArrowheads="1"/>
                </p:cNvSpPr>
                <p:nvPr/>
              </p:nvSpPr>
              <p:spPr bwMode="auto">
                <a:xfrm>
                  <a:off x="1726" y="2794"/>
                  <a:ext cx="276" cy="384"/>
                </a:xfrm>
                <a:prstGeom prst="rect">
                  <a:avLst/>
                </a:prstGeom>
                <a:noFill/>
                <a:ln w="9525">
                  <a:noFill/>
                  <a:miter lim="800000"/>
                  <a:headEnd/>
                  <a:tailEnd/>
                </a:ln>
                <a:effectLst/>
              </p:spPr>
              <p:txBody>
                <a:bodyPr/>
                <a:lstStyle/>
                <a:p>
                  <a:pPr algn="ctr"/>
                  <a:r>
                    <a:rPr lang="en-US" sz="1600">
                      <a:ea typeface="Batang" pitchFamily="18" charset="-127"/>
                    </a:rPr>
                    <a:t>3.58</a:t>
                  </a:r>
                </a:p>
                <a:p>
                  <a:pPr algn="ctr"/>
                  <a:endParaRPr lang="en-US" sz="1600"/>
                </a:p>
              </p:txBody>
            </p:sp>
            <p:sp>
              <p:nvSpPr>
                <p:cNvPr id="43061" name="Rectangle 112"/>
                <p:cNvSpPr>
                  <a:spLocks noChangeArrowheads="1"/>
                </p:cNvSpPr>
                <p:nvPr/>
              </p:nvSpPr>
              <p:spPr bwMode="auto">
                <a:xfrm>
                  <a:off x="1683" y="2794"/>
                  <a:ext cx="362" cy="384"/>
                </a:xfrm>
                <a:prstGeom prst="rect">
                  <a:avLst/>
                </a:prstGeom>
                <a:noFill/>
                <a:ln w="7">
                  <a:solidFill>
                    <a:srgbClr val="A0A0A0"/>
                  </a:solidFill>
                  <a:miter lim="800000"/>
                  <a:headEnd/>
                  <a:tailEnd/>
                </a:ln>
                <a:effectLst/>
              </p:spPr>
              <p:txBody>
                <a:bodyPr wrap="none"/>
                <a:lstStyle/>
                <a:p>
                  <a:endParaRPr lang="en-US"/>
                </a:p>
              </p:txBody>
            </p:sp>
          </p:grpSp>
          <p:grpSp>
            <p:nvGrpSpPr>
              <p:cNvPr id="43024" name="Group 113"/>
              <p:cNvGrpSpPr>
                <a:grpSpLocks/>
              </p:cNvGrpSpPr>
              <p:nvPr/>
            </p:nvGrpSpPr>
            <p:grpSpPr bwMode="auto">
              <a:xfrm>
                <a:off x="2045" y="2794"/>
                <a:ext cx="362" cy="384"/>
                <a:chOff x="2045" y="2794"/>
                <a:chExt cx="362" cy="384"/>
              </a:xfrm>
            </p:grpSpPr>
            <p:sp>
              <p:nvSpPr>
                <p:cNvPr id="43058" name="Rectangle 114"/>
                <p:cNvSpPr>
                  <a:spLocks noChangeArrowheads="1"/>
                </p:cNvSpPr>
                <p:nvPr/>
              </p:nvSpPr>
              <p:spPr bwMode="auto">
                <a:xfrm>
                  <a:off x="2088" y="2794"/>
                  <a:ext cx="276" cy="384"/>
                </a:xfrm>
                <a:prstGeom prst="rect">
                  <a:avLst/>
                </a:prstGeom>
                <a:noFill/>
                <a:ln w="9525">
                  <a:noFill/>
                  <a:miter lim="800000"/>
                  <a:headEnd/>
                  <a:tailEnd/>
                </a:ln>
                <a:effectLst/>
              </p:spPr>
              <p:txBody>
                <a:bodyPr/>
                <a:lstStyle/>
                <a:p>
                  <a:pPr algn="ctr"/>
                  <a:r>
                    <a:rPr lang="en-US" sz="1600">
                      <a:ea typeface="Batang" pitchFamily="18" charset="-127"/>
                    </a:rPr>
                    <a:t>3.38</a:t>
                  </a:r>
                </a:p>
                <a:p>
                  <a:pPr algn="ctr"/>
                  <a:endParaRPr lang="en-US" sz="1600"/>
                </a:p>
              </p:txBody>
            </p:sp>
            <p:sp>
              <p:nvSpPr>
                <p:cNvPr id="43059" name="Rectangle 115"/>
                <p:cNvSpPr>
                  <a:spLocks noChangeArrowheads="1"/>
                </p:cNvSpPr>
                <p:nvPr/>
              </p:nvSpPr>
              <p:spPr bwMode="auto">
                <a:xfrm>
                  <a:off x="2045" y="2794"/>
                  <a:ext cx="362" cy="384"/>
                </a:xfrm>
                <a:prstGeom prst="rect">
                  <a:avLst/>
                </a:prstGeom>
                <a:noFill/>
                <a:ln w="7">
                  <a:solidFill>
                    <a:srgbClr val="A0A0A0"/>
                  </a:solidFill>
                  <a:miter lim="800000"/>
                  <a:headEnd/>
                  <a:tailEnd/>
                </a:ln>
                <a:effectLst/>
              </p:spPr>
              <p:txBody>
                <a:bodyPr wrap="none"/>
                <a:lstStyle/>
                <a:p>
                  <a:endParaRPr lang="en-US"/>
                </a:p>
              </p:txBody>
            </p:sp>
          </p:grpSp>
        </p:grpSp>
        <p:sp>
          <p:nvSpPr>
            <p:cNvPr id="43020" name="Rectangle 116"/>
            <p:cNvSpPr>
              <a:spLocks noChangeArrowheads="1"/>
            </p:cNvSpPr>
            <p:nvPr/>
          </p:nvSpPr>
          <p:spPr bwMode="auto">
            <a:xfrm>
              <a:off x="-3" y="391"/>
              <a:ext cx="2413" cy="2790"/>
            </a:xfrm>
            <a:prstGeom prst="rect">
              <a:avLst/>
            </a:prstGeom>
            <a:noFill/>
            <a:ln w="9525">
              <a:solidFill>
                <a:srgbClr val="A0A0A0"/>
              </a:solidFill>
              <a:miter lim="800000"/>
              <a:headEnd/>
              <a:tailEnd/>
            </a:ln>
            <a:effectLst/>
          </p:spPr>
          <p:txBody>
            <a:bodyPr wrap="none"/>
            <a:lstStyle/>
            <a:p>
              <a:endParaRPr lang="en-US"/>
            </a:p>
          </p:txBody>
        </p:sp>
      </p:grpSp>
      <p:grpSp>
        <p:nvGrpSpPr>
          <p:cNvPr id="43025" name="Group 117"/>
          <p:cNvGrpSpPr>
            <a:grpSpLocks/>
          </p:cNvGrpSpPr>
          <p:nvPr/>
        </p:nvGrpSpPr>
        <p:grpSpPr bwMode="auto">
          <a:xfrm>
            <a:off x="3429000" y="3200400"/>
            <a:ext cx="3962400" cy="2895600"/>
            <a:chOff x="2160" y="2016"/>
            <a:chExt cx="2496" cy="1824"/>
          </a:xfrm>
        </p:grpSpPr>
        <p:sp>
          <p:nvSpPr>
            <p:cNvPr id="43016" name="Oval 118"/>
            <p:cNvSpPr>
              <a:spLocks noChangeArrowheads="1"/>
            </p:cNvSpPr>
            <p:nvPr/>
          </p:nvSpPr>
          <p:spPr bwMode="auto">
            <a:xfrm>
              <a:off x="4224" y="3456"/>
              <a:ext cx="432" cy="384"/>
            </a:xfrm>
            <a:prstGeom prst="ellipse">
              <a:avLst/>
            </a:prstGeom>
            <a:noFill/>
            <a:ln w="19050">
              <a:solidFill>
                <a:srgbClr val="FF0000"/>
              </a:solidFill>
              <a:miter lim="800000"/>
              <a:headEnd/>
              <a:tailEnd/>
            </a:ln>
            <a:effectLst/>
          </p:spPr>
          <p:txBody>
            <a:bodyPr wrap="none" anchor="ctr"/>
            <a:lstStyle/>
            <a:p>
              <a:endParaRPr lang="en-US"/>
            </a:p>
          </p:txBody>
        </p:sp>
        <p:sp>
          <p:nvSpPr>
            <p:cNvPr id="43017" name="Oval 119"/>
            <p:cNvSpPr>
              <a:spLocks noChangeArrowheads="1"/>
            </p:cNvSpPr>
            <p:nvPr/>
          </p:nvSpPr>
          <p:spPr bwMode="auto">
            <a:xfrm>
              <a:off x="2160" y="2016"/>
              <a:ext cx="432" cy="384"/>
            </a:xfrm>
            <a:prstGeom prst="ellipse">
              <a:avLst/>
            </a:prstGeom>
            <a:noFill/>
            <a:ln w="19050">
              <a:solidFill>
                <a:srgbClr val="FF0000"/>
              </a:solidFill>
              <a:miter lim="800000"/>
              <a:headEnd/>
              <a:tailEnd/>
            </a:ln>
            <a:effectLst/>
          </p:spPr>
          <p:txBody>
            <a:bodyPr wrap="none" anchor="ctr"/>
            <a:lstStyle/>
            <a:p>
              <a:endParaRPr lang="en-US"/>
            </a:p>
          </p:txBody>
        </p:sp>
        <p:sp>
          <p:nvSpPr>
            <p:cNvPr id="43018" name="Line 120"/>
            <p:cNvSpPr>
              <a:spLocks noChangeShapeType="1"/>
            </p:cNvSpPr>
            <p:nvPr/>
          </p:nvSpPr>
          <p:spPr bwMode="auto">
            <a:xfrm>
              <a:off x="2544" y="2304"/>
              <a:ext cx="1680" cy="1248"/>
            </a:xfrm>
            <a:prstGeom prst="line">
              <a:avLst/>
            </a:prstGeom>
            <a:noFill/>
            <a:ln w="19050">
              <a:solidFill>
                <a:srgbClr val="FF0000"/>
              </a:solidFill>
              <a:miter lim="800000"/>
              <a:headEnd/>
              <a:tailEnd/>
            </a:ln>
            <a:effectLst/>
          </p:spPr>
          <p:txBody>
            <a:bodyPr wrap="none"/>
            <a:lstStyle/>
            <a:p>
              <a:endParaRPr lang="en-US"/>
            </a:p>
          </p:txBody>
        </p:sp>
      </p:grpSp>
      <p:sp>
        <p:nvSpPr>
          <p:cNvPr id="43012" name="Rectangle 129"/>
          <p:cNvSpPr>
            <a:spLocks noChangeArrowheads="1"/>
          </p:cNvSpPr>
          <p:nvPr/>
        </p:nvSpPr>
        <p:spPr bwMode="auto">
          <a:xfrm>
            <a:off x="609600" y="430213"/>
            <a:ext cx="8229600" cy="1139825"/>
          </a:xfrm>
          <a:prstGeom prst="rect">
            <a:avLst/>
          </a:prstGeom>
          <a:noFill/>
          <a:ln w="9525">
            <a:noFill/>
            <a:miter lim="800000"/>
            <a:headEnd/>
            <a:tailEnd/>
          </a:ln>
          <a:effectLst/>
        </p:spPr>
        <p:txBody>
          <a:bodyPr/>
          <a:lstStyle/>
          <a:p>
            <a:pPr eaLnBrk="1" hangingPunct="1"/>
            <a:endParaRPr lang="en-US" sz="4200">
              <a:solidFill>
                <a:srgbClr val="731F14"/>
              </a:solidFill>
              <a:latin typeface="Garamond" pitchFamily="18" charset="0"/>
            </a:endParaRPr>
          </a:p>
        </p:txBody>
      </p:sp>
      <p:sp>
        <p:nvSpPr>
          <p:cNvPr id="43013" name="Rectangle 131"/>
          <p:cNvSpPr>
            <a:spLocks noGrp="1" noChangeArrowheads="1"/>
          </p:cNvSpPr>
          <p:nvPr>
            <p:ph type="title"/>
          </p:nvPr>
        </p:nvSpPr>
        <p:spPr/>
        <p:txBody>
          <a:bodyPr/>
          <a:lstStyle/>
          <a:p>
            <a:pPr eaLnBrk="1" hangingPunct="1"/>
            <a:r>
              <a:rPr lang="en-US" smtClean="0"/>
              <a:t>Impact of Extraneous Factors</a:t>
            </a:r>
          </a:p>
        </p:txBody>
      </p:sp>
      <p:sp>
        <p:nvSpPr>
          <p:cNvPr id="43014" name="Rectangle 132"/>
          <p:cNvSpPr>
            <a:spLocks noGrp="1" noChangeArrowheads="1"/>
          </p:cNvSpPr>
          <p:nvPr>
            <p:ph type="body" idx="1"/>
          </p:nvPr>
        </p:nvSpPr>
        <p:spPr>
          <a:xfrm>
            <a:off x="457200" y="1219200"/>
            <a:ext cx="8229600" cy="4530725"/>
          </a:xfrm>
        </p:spPr>
        <p:txBody>
          <a:bodyPr/>
          <a:lstStyle/>
          <a:p>
            <a:pPr eaLnBrk="1" hangingPunct="1"/>
            <a:r>
              <a:rPr lang="en-US" sz="2400" smtClean="0"/>
              <a:t>Gaining Factual Knowledge – Average Progress Ratings</a:t>
            </a:r>
          </a:p>
        </p:txBody>
      </p:sp>
      <p:sp>
        <p:nvSpPr>
          <p:cNvPr id="43015" name="Text Box 133"/>
          <p:cNvSpPr txBox="1">
            <a:spLocks noChangeArrowheads="1"/>
          </p:cNvSpPr>
          <p:nvPr/>
        </p:nvSpPr>
        <p:spPr bwMode="auto">
          <a:xfrm>
            <a:off x="7467600" y="5181600"/>
            <a:ext cx="1484313" cy="915988"/>
          </a:xfrm>
          <a:prstGeom prst="rect">
            <a:avLst/>
          </a:prstGeom>
          <a:noFill/>
          <a:ln w="9525">
            <a:noFill/>
            <a:miter lim="800000"/>
            <a:headEnd/>
            <a:tailEnd/>
          </a:ln>
          <a:effectLst/>
        </p:spPr>
        <p:txBody>
          <a:bodyPr wrap="none">
            <a:spAutoFit/>
          </a:bodyPr>
          <a:lstStyle/>
          <a:p>
            <a:pPr eaLnBrk="1" hangingPunct="1"/>
            <a:r>
              <a:rPr lang="en-US">
                <a:latin typeface="Verdana" pitchFamily="34" charset="0"/>
              </a:rPr>
              <a:t>Technical </a:t>
            </a:r>
          </a:p>
          <a:p>
            <a:pPr eaLnBrk="1" hangingPunct="1"/>
            <a:r>
              <a:rPr lang="en-US">
                <a:latin typeface="Verdana" pitchFamily="34" charset="0"/>
              </a:rPr>
              <a:t>Report 12, </a:t>
            </a:r>
          </a:p>
          <a:p>
            <a:pPr eaLnBrk="1" hangingPunct="1"/>
            <a:r>
              <a:rPr lang="en-US">
                <a:latin typeface="Verdana" pitchFamily="34" charset="0"/>
              </a:rPr>
              <a:t>page 40</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43025"/>
                                        </p:tgtEl>
                                        <p:attrNameLst>
                                          <p:attrName>style.visibility</p:attrName>
                                        </p:attrNameLst>
                                      </p:cBhvr>
                                      <p:to>
                                        <p:strVal val="visible"/>
                                      </p:to>
                                    </p:set>
                                    <p:animEffect transition="in" filter="diamond(in)">
                                      <p:cBhvr>
                                        <p:cTn id="7" dur="2000"/>
                                        <p:tgtEl>
                                          <p:spTgt spid="430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52400" y="2362200"/>
            <a:ext cx="8810625" cy="3194050"/>
            <a:chOff x="162" y="1488"/>
            <a:chExt cx="5550" cy="2012"/>
          </a:xfrm>
        </p:grpSpPr>
        <p:pic>
          <p:nvPicPr>
            <p:cNvPr id="48135" name="Picture 3"/>
            <p:cNvPicPr>
              <a:picLocks noChangeAspect="1" noChangeArrowheads="1"/>
            </p:cNvPicPr>
            <p:nvPr/>
          </p:nvPicPr>
          <p:blipFill>
            <a:blip r:embed="rId3" cstate="print"/>
            <a:srcRect/>
            <a:stretch>
              <a:fillRect/>
            </a:stretch>
          </p:blipFill>
          <p:spPr bwMode="auto">
            <a:xfrm>
              <a:off x="162" y="1584"/>
              <a:ext cx="5550" cy="1916"/>
            </a:xfrm>
            <a:prstGeom prst="rect">
              <a:avLst/>
            </a:prstGeom>
            <a:noFill/>
            <a:ln w="9525" algn="ctr">
              <a:noFill/>
              <a:miter lim="800000"/>
              <a:headEnd/>
              <a:tailEnd/>
            </a:ln>
            <a:effectLst/>
          </p:spPr>
        </p:pic>
        <p:sp>
          <p:nvSpPr>
            <p:cNvPr id="48136" name="Rectangle 4"/>
            <p:cNvSpPr>
              <a:spLocks noChangeArrowheads="1"/>
            </p:cNvSpPr>
            <p:nvPr/>
          </p:nvSpPr>
          <p:spPr bwMode="auto">
            <a:xfrm>
              <a:off x="240" y="1488"/>
              <a:ext cx="2256" cy="144"/>
            </a:xfrm>
            <a:prstGeom prst="rect">
              <a:avLst/>
            </a:prstGeom>
            <a:solidFill>
              <a:schemeClr val="bg1"/>
            </a:solidFill>
            <a:ln w="9525" algn="ctr">
              <a:noFill/>
              <a:miter lim="800000"/>
              <a:headEnd/>
              <a:tailEnd/>
            </a:ln>
            <a:effectLst/>
          </p:spPr>
          <p:txBody>
            <a:bodyPr wrap="none" anchor="ctr"/>
            <a:lstStyle/>
            <a:p>
              <a:endParaRPr lang="en-US"/>
            </a:p>
          </p:txBody>
        </p:sp>
      </p:grpSp>
      <p:sp>
        <p:nvSpPr>
          <p:cNvPr id="48131" name="Rectangle 5"/>
          <p:cNvSpPr>
            <a:spLocks noGrp="1" noChangeArrowheads="1"/>
          </p:cNvSpPr>
          <p:nvPr>
            <p:ph type="title"/>
          </p:nvPr>
        </p:nvSpPr>
        <p:spPr>
          <a:xfrm>
            <a:off x="457200" y="277813"/>
            <a:ext cx="8534400" cy="1139825"/>
          </a:xfrm>
        </p:spPr>
        <p:txBody>
          <a:bodyPr/>
          <a:lstStyle/>
          <a:p>
            <a:pPr eaLnBrk="1" hangingPunct="1"/>
            <a:r>
              <a:rPr lang="en-US" sz="4800" b="1" dirty="0" smtClean="0"/>
              <a:t>Understanding Adjusted Scores</a:t>
            </a:r>
          </a:p>
        </p:txBody>
      </p:sp>
      <p:sp>
        <p:nvSpPr>
          <p:cNvPr id="48132" name="Rectangle 6"/>
          <p:cNvSpPr>
            <a:spLocks noChangeArrowheads="1"/>
          </p:cNvSpPr>
          <p:nvPr/>
        </p:nvSpPr>
        <p:spPr bwMode="auto">
          <a:xfrm>
            <a:off x="762000" y="2590800"/>
            <a:ext cx="2895600" cy="152400"/>
          </a:xfrm>
          <a:prstGeom prst="rect">
            <a:avLst/>
          </a:prstGeom>
          <a:solidFill>
            <a:schemeClr val="bg1"/>
          </a:solidFill>
          <a:ln w="9525">
            <a:noFill/>
            <a:miter lim="800000"/>
            <a:headEnd/>
            <a:tailEnd/>
          </a:ln>
          <a:effectLst/>
        </p:spPr>
        <p:txBody>
          <a:bodyPr wrap="none" anchor="ctr"/>
          <a:lstStyle/>
          <a:p>
            <a:endParaRPr lang="en-US"/>
          </a:p>
        </p:txBody>
      </p:sp>
      <p:sp>
        <p:nvSpPr>
          <p:cNvPr id="48133" name="Oval 7"/>
          <p:cNvSpPr>
            <a:spLocks noChangeArrowheads="1"/>
          </p:cNvSpPr>
          <p:nvPr/>
        </p:nvSpPr>
        <p:spPr bwMode="auto">
          <a:xfrm>
            <a:off x="5491163" y="4314825"/>
            <a:ext cx="1295400" cy="685800"/>
          </a:xfrm>
          <a:prstGeom prst="ellipse">
            <a:avLst/>
          </a:prstGeom>
          <a:noFill/>
          <a:ln w="28575">
            <a:solidFill>
              <a:srgbClr val="FF0000"/>
            </a:solidFill>
            <a:miter lim="800000"/>
            <a:headEnd/>
            <a:tailEnd/>
          </a:ln>
          <a:effectLst/>
        </p:spPr>
        <p:txBody>
          <a:bodyPr wrap="none" anchor="ctr"/>
          <a:lstStyle/>
          <a:p>
            <a:endParaRPr lang="en-US"/>
          </a:p>
        </p:txBody>
      </p:sp>
      <p:sp>
        <p:nvSpPr>
          <p:cNvPr id="48134" name="Rectangle 8"/>
          <p:cNvSpPr>
            <a:spLocks noChangeArrowheads="1"/>
          </p:cNvSpPr>
          <p:nvPr/>
        </p:nvSpPr>
        <p:spPr bwMode="auto">
          <a:xfrm>
            <a:off x="152400" y="4343400"/>
            <a:ext cx="5029200" cy="609600"/>
          </a:xfrm>
          <a:prstGeom prst="rect">
            <a:avLst/>
          </a:prstGeom>
          <a:noFill/>
          <a:ln w="38100">
            <a:solidFill>
              <a:srgbClr val="FF0000"/>
            </a:solidFill>
            <a:miter lim="800000"/>
            <a:headEnd/>
            <a:tailEnd/>
          </a:ln>
          <a:effectLst/>
        </p:spPr>
        <p:txBody>
          <a:bodyPr wrap="none" anchor="ctr"/>
          <a:lstStyle/>
          <a:p>
            <a:endParaRPr lang="en-US"/>
          </a:p>
        </p:txBody>
      </p:sp>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23"/>
          <p:cNvGrpSpPr>
            <a:grpSpLocks/>
          </p:cNvGrpSpPr>
          <p:nvPr/>
        </p:nvGrpSpPr>
        <p:grpSpPr bwMode="auto">
          <a:xfrm>
            <a:off x="1012825" y="685800"/>
            <a:ext cx="6530975" cy="5867400"/>
            <a:chOff x="624" y="432"/>
            <a:chExt cx="4114" cy="3696"/>
          </a:xfrm>
        </p:grpSpPr>
        <p:sp>
          <p:nvSpPr>
            <p:cNvPr id="16390" name="AutoShape 2"/>
            <p:cNvSpPr>
              <a:spLocks noChangeArrowheads="1"/>
            </p:cNvSpPr>
            <p:nvPr/>
          </p:nvSpPr>
          <p:spPr bwMode="auto">
            <a:xfrm>
              <a:off x="2256" y="432"/>
              <a:ext cx="1296" cy="1296"/>
            </a:xfrm>
            <a:prstGeom prst="flowChartDecision">
              <a:avLst/>
            </a:prstGeom>
            <a:solidFill>
              <a:schemeClr val="accent1"/>
            </a:solidFill>
            <a:ln w="9525">
              <a:solidFill>
                <a:schemeClr val="tx1"/>
              </a:solidFill>
              <a:miter lim="800000"/>
              <a:headEnd/>
              <a:tailEnd/>
            </a:ln>
            <a:effectLst/>
          </p:spPr>
          <p:txBody>
            <a:bodyPr wrap="none" anchor="ctr"/>
            <a:lstStyle/>
            <a:p>
              <a:pPr algn="ctr"/>
              <a:r>
                <a:rPr lang="en-US"/>
                <a:t>What is </a:t>
              </a:r>
            </a:p>
            <a:p>
              <a:pPr algn="ctr"/>
              <a:r>
                <a:rPr lang="en-US"/>
                <a:t>the focus?</a:t>
              </a:r>
            </a:p>
          </p:txBody>
        </p:sp>
        <p:sp>
          <p:nvSpPr>
            <p:cNvPr id="16391" name="AutoShape 3"/>
            <p:cNvSpPr>
              <a:spLocks noChangeArrowheads="1"/>
            </p:cNvSpPr>
            <p:nvPr/>
          </p:nvSpPr>
          <p:spPr bwMode="auto">
            <a:xfrm>
              <a:off x="2208" y="1872"/>
              <a:ext cx="1392" cy="1296"/>
            </a:xfrm>
            <a:prstGeom prst="flowChartDecision">
              <a:avLst/>
            </a:prstGeom>
            <a:solidFill>
              <a:schemeClr val="accent1"/>
            </a:solidFill>
            <a:ln w="9525">
              <a:solidFill>
                <a:schemeClr val="tx1"/>
              </a:solidFill>
              <a:miter lim="800000"/>
              <a:headEnd/>
              <a:tailEnd/>
            </a:ln>
            <a:effectLst/>
          </p:spPr>
          <p:txBody>
            <a:bodyPr wrap="none" anchor="ctr"/>
            <a:lstStyle/>
            <a:p>
              <a:pPr algn="ctr"/>
              <a:r>
                <a:rPr lang="en-US" sz="1600"/>
                <a:t>Do</a:t>
              </a:r>
            </a:p>
            <a:p>
              <a:pPr algn="ctr"/>
              <a:r>
                <a:rPr lang="en-US" sz="1600"/>
                <a:t>unadjusted (raw) </a:t>
              </a:r>
            </a:p>
            <a:p>
              <a:pPr algn="ctr"/>
              <a:r>
                <a:rPr lang="en-US" sz="1600"/>
                <a:t>scores meet or </a:t>
              </a:r>
            </a:p>
            <a:p>
              <a:pPr algn="ctr"/>
              <a:r>
                <a:rPr lang="en-US" sz="1600"/>
                <a:t>exceed ex-</a:t>
              </a:r>
            </a:p>
            <a:p>
              <a:pPr algn="ctr"/>
              <a:r>
                <a:rPr lang="en-US" sz="1600"/>
                <a:t>pectations?*</a:t>
              </a:r>
            </a:p>
          </p:txBody>
        </p:sp>
        <p:sp>
          <p:nvSpPr>
            <p:cNvPr id="16392" name="AutoShape 4"/>
            <p:cNvSpPr>
              <a:spLocks noChangeArrowheads="1"/>
            </p:cNvSpPr>
            <p:nvPr/>
          </p:nvSpPr>
          <p:spPr bwMode="auto">
            <a:xfrm>
              <a:off x="624" y="1920"/>
              <a:ext cx="1392" cy="1248"/>
            </a:xfrm>
            <a:prstGeom prst="flowChartDecision">
              <a:avLst/>
            </a:prstGeom>
            <a:solidFill>
              <a:schemeClr val="accent1"/>
            </a:solidFill>
            <a:ln w="9525">
              <a:solidFill>
                <a:schemeClr val="tx1"/>
              </a:solidFill>
              <a:miter lim="800000"/>
              <a:headEnd/>
              <a:tailEnd/>
            </a:ln>
            <a:effectLst/>
          </p:spPr>
          <p:txBody>
            <a:bodyPr wrap="none" anchor="ctr"/>
            <a:lstStyle/>
            <a:p>
              <a:pPr marL="0" lvl="1" algn="ctr"/>
              <a:r>
                <a:rPr lang="en-US" sz="1700"/>
                <a:t>Are </a:t>
              </a:r>
            </a:p>
            <a:p>
              <a:pPr marL="0" lvl="1" algn="ctr"/>
              <a:r>
                <a:rPr lang="en-US" sz="1700"/>
                <a:t>adjusted </a:t>
              </a:r>
            </a:p>
            <a:p>
              <a:pPr algn="ctr"/>
              <a:r>
                <a:rPr lang="en-US" sz="1700"/>
                <a:t>scores lower or </a:t>
              </a:r>
            </a:p>
            <a:p>
              <a:pPr algn="ctr"/>
              <a:r>
                <a:rPr lang="en-US" sz="1700"/>
                <a:t>higher than </a:t>
              </a:r>
            </a:p>
            <a:p>
              <a:pPr algn="ctr"/>
              <a:r>
                <a:rPr lang="en-US" sz="1700"/>
                <a:t>unadjusted </a:t>
              </a:r>
            </a:p>
            <a:p>
              <a:pPr algn="ctr"/>
              <a:r>
                <a:rPr lang="en-US" sz="1700"/>
                <a:t>scores?</a:t>
              </a:r>
            </a:p>
          </p:txBody>
        </p:sp>
        <p:sp>
          <p:nvSpPr>
            <p:cNvPr id="16393" name="AutoShape 5"/>
            <p:cNvSpPr>
              <a:spLocks noChangeArrowheads="1"/>
            </p:cNvSpPr>
            <p:nvPr/>
          </p:nvSpPr>
          <p:spPr bwMode="auto">
            <a:xfrm>
              <a:off x="1609" y="3456"/>
              <a:ext cx="912" cy="672"/>
            </a:xfrm>
            <a:prstGeom prst="flowChartProcess">
              <a:avLst/>
            </a:prstGeom>
            <a:solidFill>
              <a:schemeClr val="accent1"/>
            </a:solidFill>
            <a:ln w="9525">
              <a:solidFill>
                <a:schemeClr val="tx1"/>
              </a:solidFill>
              <a:miter lim="800000"/>
              <a:headEnd/>
              <a:tailEnd/>
            </a:ln>
            <a:effectLst/>
          </p:spPr>
          <p:txBody>
            <a:bodyPr wrap="none" anchor="ctr"/>
            <a:lstStyle/>
            <a:p>
              <a:pPr algn="ctr"/>
              <a:r>
                <a:rPr lang="en-US"/>
                <a:t>Use </a:t>
              </a:r>
            </a:p>
            <a:p>
              <a:pPr algn="ctr"/>
              <a:r>
                <a:rPr lang="en-US"/>
                <a:t>adjusted </a:t>
              </a:r>
            </a:p>
            <a:p>
              <a:pPr algn="ctr"/>
              <a:r>
                <a:rPr lang="en-US"/>
                <a:t>scores</a:t>
              </a:r>
            </a:p>
          </p:txBody>
        </p:sp>
        <p:sp>
          <p:nvSpPr>
            <p:cNvPr id="16394" name="AutoShape 6"/>
            <p:cNvSpPr>
              <a:spLocks noChangeArrowheads="1"/>
            </p:cNvSpPr>
            <p:nvPr/>
          </p:nvSpPr>
          <p:spPr bwMode="auto">
            <a:xfrm>
              <a:off x="3826" y="3456"/>
              <a:ext cx="912" cy="672"/>
            </a:xfrm>
            <a:prstGeom prst="flowChartProcess">
              <a:avLst/>
            </a:prstGeom>
            <a:solidFill>
              <a:schemeClr val="accent1"/>
            </a:solidFill>
            <a:ln w="9525">
              <a:solidFill>
                <a:schemeClr val="tx1"/>
              </a:solidFill>
              <a:miter lim="800000"/>
              <a:headEnd/>
              <a:tailEnd/>
            </a:ln>
            <a:effectLst/>
          </p:spPr>
          <p:txBody>
            <a:bodyPr wrap="none" anchor="ctr"/>
            <a:lstStyle/>
            <a:p>
              <a:pPr algn="ctr"/>
              <a:r>
                <a:rPr lang="en-US"/>
                <a:t>Use</a:t>
              </a:r>
            </a:p>
            <a:p>
              <a:pPr algn="ctr"/>
              <a:r>
                <a:rPr lang="en-US"/>
                <a:t>unadjusted</a:t>
              </a:r>
            </a:p>
            <a:p>
              <a:pPr algn="ctr"/>
              <a:r>
                <a:rPr lang="en-US"/>
                <a:t>(raw) scores</a:t>
              </a:r>
            </a:p>
          </p:txBody>
        </p:sp>
        <p:sp>
          <p:nvSpPr>
            <p:cNvPr id="16395" name="Line 7"/>
            <p:cNvSpPr>
              <a:spLocks noChangeShapeType="1"/>
            </p:cNvSpPr>
            <p:nvPr/>
          </p:nvSpPr>
          <p:spPr bwMode="auto">
            <a:xfrm>
              <a:off x="4306" y="1056"/>
              <a:ext cx="0" cy="2352"/>
            </a:xfrm>
            <a:prstGeom prst="line">
              <a:avLst/>
            </a:prstGeom>
            <a:noFill/>
            <a:ln w="9525">
              <a:solidFill>
                <a:schemeClr val="tx1"/>
              </a:solidFill>
              <a:round/>
              <a:headEnd/>
              <a:tailEnd type="triangle" w="lg" len="lg"/>
            </a:ln>
            <a:effectLst/>
          </p:spPr>
          <p:txBody>
            <a:bodyPr/>
            <a:lstStyle/>
            <a:p>
              <a:endParaRPr lang="en-US"/>
            </a:p>
          </p:txBody>
        </p:sp>
        <p:sp>
          <p:nvSpPr>
            <p:cNvPr id="16396" name="Text Box 8"/>
            <p:cNvSpPr txBox="1">
              <a:spLocks noChangeArrowheads="1"/>
            </p:cNvSpPr>
            <p:nvPr/>
          </p:nvSpPr>
          <p:spPr bwMode="auto">
            <a:xfrm>
              <a:off x="3552" y="576"/>
              <a:ext cx="740" cy="404"/>
            </a:xfrm>
            <a:prstGeom prst="rect">
              <a:avLst/>
            </a:prstGeom>
            <a:noFill/>
            <a:ln w="9525">
              <a:noFill/>
              <a:miter lim="800000"/>
              <a:headEnd/>
              <a:tailEnd/>
            </a:ln>
            <a:effectLst/>
          </p:spPr>
          <p:txBody>
            <a:bodyPr wrap="none">
              <a:spAutoFit/>
            </a:bodyPr>
            <a:lstStyle/>
            <a:p>
              <a:pPr algn="ctr"/>
              <a:r>
                <a:rPr lang="en-US"/>
                <a:t>Student </a:t>
              </a:r>
            </a:p>
            <a:p>
              <a:pPr algn="ctr"/>
              <a:r>
                <a:rPr lang="en-US"/>
                <a:t>outcomes</a:t>
              </a:r>
            </a:p>
          </p:txBody>
        </p:sp>
        <p:sp>
          <p:nvSpPr>
            <p:cNvPr id="16397" name="Text Box 9"/>
            <p:cNvSpPr txBox="1">
              <a:spLocks noChangeArrowheads="1"/>
            </p:cNvSpPr>
            <p:nvPr/>
          </p:nvSpPr>
          <p:spPr bwMode="auto">
            <a:xfrm>
              <a:off x="1344" y="576"/>
              <a:ext cx="932" cy="404"/>
            </a:xfrm>
            <a:prstGeom prst="rect">
              <a:avLst/>
            </a:prstGeom>
            <a:noFill/>
            <a:ln w="9525">
              <a:noFill/>
              <a:miter lim="800000"/>
              <a:headEnd/>
              <a:tailEnd/>
            </a:ln>
            <a:effectLst/>
          </p:spPr>
          <p:txBody>
            <a:bodyPr wrap="none">
              <a:spAutoFit/>
            </a:bodyPr>
            <a:lstStyle/>
            <a:p>
              <a:pPr algn="ctr"/>
              <a:r>
                <a:rPr lang="en-US"/>
                <a:t>Instructor</a:t>
              </a:r>
            </a:p>
            <a:p>
              <a:pPr algn="ctr"/>
              <a:r>
                <a:rPr lang="en-US"/>
                <a:t>contributions</a:t>
              </a:r>
            </a:p>
          </p:txBody>
        </p:sp>
        <p:sp>
          <p:nvSpPr>
            <p:cNvPr id="16398" name="Line 10"/>
            <p:cNvSpPr>
              <a:spLocks noChangeShapeType="1"/>
            </p:cNvSpPr>
            <p:nvPr/>
          </p:nvSpPr>
          <p:spPr bwMode="auto">
            <a:xfrm>
              <a:off x="3552" y="1056"/>
              <a:ext cx="754" cy="0"/>
            </a:xfrm>
            <a:prstGeom prst="line">
              <a:avLst/>
            </a:prstGeom>
            <a:noFill/>
            <a:ln w="9525">
              <a:solidFill>
                <a:schemeClr val="tx1"/>
              </a:solidFill>
              <a:round/>
              <a:headEnd/>
              <a:tailEnd/>
            </a:ln>
            <a:effectLst/>
          </p:spPr>
          <p:txBody>
            <a:bodyPr/>
            <a:lstStyle/>
            <a:p>
              <a:endParaRPr lang="en-US"/>
            </a:p>
          </p:txBody>
        </p:sp>
        <p:sp>
          <p:nvSpPr>
            <p:cNvPr id="16399" name="Line 11"/>
            <p:cNvSpPr>
              <a:spLocks noChangeShapeType="1"/>
            </p:cNvSpPr>
            <p:nvPr/>
          </p:nvSpPr>
          <p:spPr bwMode="auto">
            <a:xfrm>
              <a:off x="1344" y="1083"/>
              <a:ext cx="912" cy="0"/>
            </a:xfrm>
            <a:prstGeom prst="line">
              <a:avLst/>
            </a:prstGeom>
            <a:noFill/>
            <a:ln w="9525">
              <a:solidFill>
                <a:schemeClr val="tx1"/>
              </a:solidFill>
              <a:round/>
              <a:headEnd/>
              <a:tailEnd/>
            </a:ln>
            <a:effectLst/>
          </p:spPr>
          <p:txBody>
            <a:bodyPr/>
            <a:lstStyle/>
            <a:p>
              <a:endParaRPr lang="en-US"/>
            </a:p>
          </p:txBody>
        </p:sp>
        <p:sp>
          <p:nvSpPr>
            <p:cNvPr id="16400" name="Line 12"/>
            <p:cNvSpPr>
              <a:spLocks noChangeShapeType="1"/>
            </p:cNvSpPr>
            <p:nvPr/>
          </p:nvSpPr>
          <p:spPr bwMode="auto">
            <a:xfrm>
              <a:off x="1344" y="1090"/>
              <a:ext cx="0" cy="816"/>
            </a:xfrm>
            <a:prstGeom prst="line">
              <a:avLst/>
            </a:prstGeom>
            <a:noFill/>
            <a:ln w="9525">
              <a:solidFill>
                <a:schemeClr val="tx1"/>
              </a:solidFill>
              <a:round/>
              <a:headEnd/>
              <a:tailEnd type="triangle" w="lg" len="lg"/>
            </a:ln>
            <a:effectLst/>
          </p:spPr>
          <p:txBody>
            <a:bodyPr/>
            <a:lstStyle/>
            <a:p>
              <a:endParaRPr lang="en-US"/>
            </a:p>
          </p:txBody>
        </p:sp>
        <p:sp>
          <p:nvSpPr>
            <p:cNvPr id="16401" name="Line 13"/>
            <p:cNvSpPr>
              <a:spLocks noChangeShapeType="1"/>
            </p:cNvSpPr>
            <p:nvPr/>
          </p:nvSpPr>
          <p:spPr bwMode="auto">
            <a:xfrm>
              <a:off x="2016" y="2544"/>
              <a:ext cx="192" cy="0"/>
            </a:xfrm>
            <a:prstGeom prst="line">
              <a:avLst/>
            </a:prstGeom>
            <a:noFill/>
            <a:ln w="9525">
              <a:solidFill>
                <a:schemeClr val="tx1"/>
              </a:solidFill>
              <a:round/>
              <a:headEnd/>
              <a:tailEnd type="triangle" w="lg" len="lg"/>
            </a:ln>
            <a:effectLst/>
          </p:spPr>
          <p:txBody>
            <a:bodyPr/>
            <a:lstStyle/>
            <a:p>
              <a:endParaRPr lang="en-US"/>
            </a:p>
          </p:txBody>
        </p:sp>
        <p:sp>
          <p:nvSpPr>
            <p:cNvPr id="16402" name="Text Box 14"/>
            <p:cNvSpPr txBox="1">
              <a:spLocks noChangeArrowheads="1"/>
            </p:cNvSpPr>
            <p:nvPr/>
          </p:nvSpPr>
          <p:spPr bwMode="auto">
            <a:xfrm>
              <a:off x="1872" y="2217"/>
              <a:ext cx="512" cy="233"/>
            </a:xfrm>
            <a:prstGeom prst="rect">
              <a:avLst/>
            </a:prstGeom>
            <a:noFill/>
            <a:ln w="9525">
              <a:noFill/>
              <a:miter lim="800000"/>
              <a:headEnd/>
              <a:tailEnd/>
            </a:ln>
            <a:effectLst/>
          </p:spPr>
          <p:txBody>
            <a:bodyPr wrap="none">
              <a:spAutoFit/>
            </a:bodyPr>
            <a:lstStyle/>
            <a:p>
              <a:r>
                <a:rPr lang="en-US"/>
                <a:t>Lower</a:t>
              </a:r>
            </a:p>
          </p:txBody>
        </p:sp>
        <p:sp>
          <p:nvSpPr>
            <p:cNvPr id="16403" name="Line 15"/>
            <p:cNvSpPr>
              <a:spLocks noChangeShapeType="1"/>
            </p:cNvSpPr>
            <p:nvPr/>
          </p:nvSpPr>
          <p:spPr bwMode="auto">
            <a:xfrm>
              <a:off x="3600" y="2510"/>
              <a:ext cx="706" cy="0"/>
            </a:xfrm>
            <a:prstGeom prst="line">
              <a:avLst/>
            </a:prstGeom>
            <a:noFill/>
            <a:ln w="9525">
              <a:solidFill>
                <a:schemeClr val="tx1"/>
              </a:solidFill>
              <a:round/>
              <a:headEnd/>
              <a:tailEnd/>
            </a:ln>
            <a:effectLst/>
          </p:spPr>
          <p:txBody>
            <a:bodyPr/>
            <a:lstStyle/>
            <a:p>
              <a:endParaRPr lang="en-US"/>
            </a:p>
          </p:txBody>
        </p:sp>
        <p:sp>
          <p:nvSpPr>
            <p:cNvPr id="16404" name="Text Box 16"/>
            <p:cNvSpPr txBox="1">
              <a:spLocks noChangeArrowheads="1"/>
            </p:cNvSpPr>
            <p:nvPr/>
          </p:nvSpPr>
          <p:spPr bwMode="auto">
            <a:xfrm>
              <a:off x="3649" y="2279"/>
              <a:ext cx="364" cy="231"/>
            </a:xfrm>
            <a:prstGeom prst="rect">
              <a:avLst/>
            </a:prstGeom>
            <a:noFill/>
            <a:ln w="9525">
              <a:noFill/>
              <a:miter lim="800000"/>
              <a:headEnd/>
              <a:tailEnd/>
            </a:ln>
            <a:effectLst/>
          </p:spPr>
          <p:txBody>
            <a:bodyPr wrap="none">
              <a:spAutoFit/>
            </a:bodyPr>
            <a:lstStyle/>
            <a:p>
              <a:r>
                <a:rPr lang="en-US"/>
                <a:t>Yes</a:t>
              </a:r>
            </a:p>
          </p:txBody>
        </p:sp>
        <p:sp>
          <p:nvSpPr>
            <p:cNvPr id="16405" name="Line 17"/>
            <p:cNvSpPr>
              <a:spLocks noChangeShapeType="1"/>
            </p:cNvSpPr>
            <p:nvPr/>
          </p:nvSpPr>
          <p:spPr bwMode="auto">
            <a:xfrm>
              <a:off x="1323" y="3175"/>
              <a:ext cx="0" cy="192"/>
            </a:xfrm>
            <a:prstGeom prst="line">
              <a:avLst/>
            </a:prstGeom>
            <a:noFill/>
            <a:ln w="9525">
              <a:solidFill>
                <a:schemeClr val="tx1"/>
              </a:solidFill>
              <a:round/>
              <a:headEnd/>
              <a:tailEnd/>
            </a:ln>
            <a:effectLst/>
          </p:spPr>
          <p:txBody>
            <a:bodyPr/>
            <a:lstStyle/>
            <a:p>
              <a:endParaRPr lang="en-US"/>
            </a:p>
          </p:txBody>
        </p:sp>
        <p:sp>
          <p:nvSpPr>
            <p:cNvPr id="16406" name="Line 18"/>
            <p:cNvSpPr>
              <a:spLocks noChangeShapeType="1"/>
            </p:cNvSpPr>
            <p:nvPr/>
          </p:nvSpPr>
          <p:spPr bwMode="auto">
            <a:xfrm>
              <a:off x="2901" y="3168"/>
              <a:ext cx="0" cy="192"/>
            </a:xfrm>
            <a:prstGeom prst="line">
              <a:avLst/>
            </a:prstGeom>
            <a:noFill/>
            <a:ln w="9525">
              <a:solidFill>
                <a:schemeClr val="tx1"/>
              </a:solidFill>
              <a:round/>
              <a:headEnd/>
              <a:tailEnd/>
            </a:ln>
            <a:effectLst/>
          </p:spPr>
          <p:txBody>
            <a:bodyPr/>
            <a:lstStyle/>
            <a:p>
              <a:endParaRPr lang="en-US"/>
            </a:p>
          </p:txBody>
        </p:sp>
        <p:sp>
          <p:nvSpPr>
            <p:cNvPr id="16407" name="Line 19"/>
            <p:cNvSpPr>
              <a:spLocks noChangeShapeType="1"/>
            </p:cNvSpPr>
            <p:nvPr/>
          </p:nvSpPr>
          <p:spPr bwMode="auto">
            <a:xfrm>
              <a:off x="1317" y="3360"/>
              <a:ext cx="1584" cy="0"/>
            </a:xfrm>
            <a:prstGeom prst="line">
              <a:avLst/>
            </a:prstGeom>
            <a:noFill/>
            <a:ln w="9525">
              <a:solidFill>
                <a:schemeClr val="tx1"/>
              </a:solidFill>
              <a:round/>
              <a:headEnd/>
              <a:tailEnd/>
            </a:ln>
            <a:effectLst/>
          </p:spPr>
          <p:txBody>
            <a:bodyPr/>
            <a:lstStyle/>
            <a:p>
              <a:endParaRPr lang="en-US"/>
            </a:p>
          </p:txBody>
        </p:sp>
        <p:sp>
          <p:nvSpPr>
            <p:cNvPr id="16408" name="Line 20"/>
            <p:cNvSpPr>
              <a:spLocks noChangeShapeType="1"/>
            </p:cNvSpPr>
            <p:nvPr/>
          </p:nvSpPr>
          <p:spPr bwMode="auto">
            <a:xfrm>
              <a:off x="2064" y="3360"/>
              <a:ext cx="0" cy="96"/>
            </a:xfrm>
            <a:prstGeom prst="line">
              <a:avLst/>
            </a:prstGeom>
            <a:noFill/>
            <a:ln w="9525">
              <a:solidFill>
                <a:schemeClr val="tx1"/>
              </a:solidFill>
              <a:round/>
              <a:headEnd/>
              <a:tailEnd type="triangle" w="lg" len="lg"/>
            </a:ln>
            <a:effectLst/>
          </p:spPr>
          <p:txBody>
            <a:bodyPr/>
            <a:lstStyle/>
            <a:p>
              <a:endParaRPr lang="en-US"/>
            </a:p>
          </p:txBody>
        </p:sp>
        <p:sp>
          <p:nvSpPr>
            <p:cNvPr id="16409" name="Text Box 21"/>
            <p:cNvSpPr txBox="1">
              <a:spLocks noChangeArrowheads="1"/>
            </p:cNvSpPr>
            <p:nvPr/>
          </p:nvSpPr>
          <p:spPr bwMode="auto">
            <a:xfrm>
              <a:off x="1308" y="3120"/>
              <a:ext cx="544" cy="233"/>
            </a:xfrm>
            <a:prstGeom prst="rect">
              <a:avLst/>
            </a:prstGeom>
            <a:noFill/>
            <a:ln w="9525">
              <a:noFill/>
              <a:miter lim="800000"/>
              <a:headEnd/>
              <a:tailEnd/>
            </a:ln>
            <a:effectLst/>
          </p:spPr>
          <p:txBody>
            <a:bodyPr wrap="none">
              <a:spAutoFit/>
            </a:bodyPr>
            <a:lstStyle/>
            <a:p>
              <a:r>
                <a:rPr lang="en-US"/>
                <a:t>Higher</a:t>
              </a:r>
            </a:p>
          </p:txBody>
        </p:sp>
      </p:grpSp>
      <p:sp>
        <p:nvSpPr>
          <p:cNvPr id="16387" name="Text Box 22"/>
          <p:cNvSpPr txBox="1">
            <a:spLocks noChangeArrowheads="1"/>
          </p:cNvSpPr>
          <p:nvPr/>
        </p:nvSpPr>
        <p:spPr bwMode="auto">
          <a:xfrm>
            <a:off x="447675" y="304800"/>
            <a:ext cx="4251325" cy="457200"/>
          </a:xfrm>
          <a:prstGeom prst="rect">
            <a:avLst/>
          </a:prstGeom>
          <a:noFill/>
          <a:ln w="9525">
            <a:noFill/>
            <a:miter lim="800000"/>
            <a:headEnd/>
            <a:tailEnd/>
          </a:ln>
          <a:effectLst/>
        </p:spPr>
        <p:txBody>
          <a:bodyPr wrap="none">
            <a:spAutoFit/>
          </a:bodyPr>
          <a:lstStyle/>
          <a:p>
            <a:r>
              <a:rPr lang="en-US" sz="2400"/>
              <a:t>When to Use Adjusted Scores</a:t>
            </a:r>
          </a:p>
        </p:txBody>
      </p:sp>
      <p:sp>
        <p:nvSpPr>
          <p:cNvPr id="16388" name="Text Box 8"/>
          <p:cNvSpPr txBox="1">
            <a:spLocks noChangeArrowheads="1"/>
          </p:cNvSpPr>
          <p:nvPr/>
        </p:nvSpPr>
        <p:spPr bwMode="auto">
          <a:xfrm>
            <a:off x="109538" y="6122988"/>
            <a:ext cx="2479675" cy="646112"/>
          </a:xfrm>
          <a:prstGeom prst="rect">
            <a:avLst/>
          </a:prstGeom>
          <a:noFill/>
          <a:ln w="9525">
            <a:noFill/>
            <a:miter lim="800000"/>
            <a:headEnd/>
            <a:tailEnd/>
          </a:ln>
          <a:effectLst/>
        </p:spPr>
        <p:txBody>
          <a:bodyPr wrap="none">
            <a:spAutoFit/>
          </a:bodyPr>
          <a:lstStyle/>
          <a:p>
            <a:r>
              <a:rPr lang="en-US" dirty="0"/>
              <a:t>*Expectations defined </a:t>
            </a:r>
          </a:p>
          <a:p>
            <a:r>
              <a:rPr lang="en-US" dirty="0"/>
              <a:t>  by your unit.</a:t>
            </a:r>
          </a:p>
        </p:txBody>
      </p:sp>
      <p:sp>
        <p:nvSpPr>
          <p:cNvPr id="16389" name="Text Box 16"/>
          <p:cNvSpPr txBox="1">
            <a:spLocks noChangeArrowheads="1"/>
          </p:cNvSpPr>
          <p:nvPr/>
        </p:nvSpPr>
        <p:spPr bwMode="auto">
          <a:xfrm>
            <a:off x="4054475" y="4953000"/>
            <a:ext cx="479425" cy="369888"/>
          </a:xfrm>
          <a:prstGeom prst="rect">
            <a:avLst/>
          </a:prstGeom>
          <a:noFill/>
          <a:ln w="9525">
            <a:noFill/>
            <a:miter lim="800000"/>
            <a:headEnd/>
            <a:tailEnd/>
          </a:ln>
          <a:effectLst/>
        </p:spPr>
        <p:txBody>
          <a:bodyPr wrap="none">
            <a:spAutoFit/>
          </a:bodyPr>
          <a:lstStyle/>
          <a:p>
            <a:r>
              <a:rPr lang="en-US"/>
              <a:t>No</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z="5400" b="1" dirty="0" smtClean="0"/>
              <a:t>Outline for Today</a:t>
            </a:r>
          </a:p>
        </p:txBody>
      </p:sp>
      <p:sp>
        <p:nvSpPr>
          <p:cNvPr id="60419" name="Rectangle 3"/>
          <p:cNvSpPr>
            <a:spLocks noGrp="1" noChangeArrowheads="1"/>
          </p:cNvSpPr>
          <p:nvPr>
            <p:ph type="body" idx="1"/>
          </p:nvPr>
        </p:nvSpPr>
        <p:spPr>
          <a:xfrm>
            <a:off x="457200" y="1676400"/>
            <a:ext cx="8229600" cy="4530725"/>
          </a:xfrm>
        </p:spPr>
        <p:txBody>
          <a:bodyPr/>
          <a:lstStyle/>
          <a:p>
            <a:pPr marL="576263" indent="-576263" eaLnBrk="1" hangingPunct="1">
              <a:lnSpc>
                <a:spcPct val="90000"/>
              </a:lnSpc>
              <a:buFont typeface="+mj-lt"/>
              <a:buAutoNum type="arabicPeriod"/>
            </a:pPr>
            <a:r>
              <a:rPr lang="en-US" sz="3600" dirty="0" smtClean="0"/>
              <a:t>Overview: IDEA Results</a:t>
            </a:r>
          </a:p>
          <a:p>
            <a:pPr marL="576263" indent="-576263" eaLnBrk="1" hangingPunct="1">
              <a:lnSpc>
                <a:spcPct val="90000"/>
              </a:lnSpc>
              <a:buFont typeface="+mj-lt"/>
              <a:buAutoNum type="arabicPeriod"/>
            </a:pPr>
            <a:r>
              <a:rPr lang="en-US" sz="3600" dirty="0" smtClean="0"/>
              <a:t>Sample Size &amp; Response Rate</a:t>
            </a:r>
          </a:p>
          <a:p>
            <a:pPr marL="576263" indent="-576263" eaLnBrk="1" hangingPunct="1">
              <a:lnSpc>
                <a:spcPct val="90000"/>
              </a:lnSpc>
              <a:buFont typeface="+mj-lt"/>
              <a:buAutoNum type="arabicPeriod"/>
            </a:pPr>
            <a:r>
              <a:rPr lang="en-US" sz="3600" dirty="0" smtClean="0"/>
              <a:t>Avg. Score vs. Converted Avg.</a:t>
            </a:r>
          </a:p>
          <a:p>
            <a:pPr marL="576263" indent="-576263" eaLnBrk="1" hangingPunct="1">
              <a:lnSpc>
                <a:spcPct val="90000"/>
              </a:lnSpc>
              <a:buFont typeface="+mj-lt"/>
              <a:buAutoNum type="arabicPeriod"/>
            </a:pPr>
            <a:r>
              <a:rPr lang="en-US" sz="3600" dirty="0" smtClean="0"/>
              <a:t>Understanding Learning Objectives</a:t>
            </a:r>
          </a:p>
          <a:p>
            <a:pPr marL="576263" indent="-576263" eaLnBrk="1" hangingPunct="1">
              <a:lnSpc>
                <a:spcPct val="90000"/>
              </a:lnSpc>
              <a:buFont typeface="+mj-lt"/>
              <a:buAutoNum type="arabicPeriod"/>
            </a:pPr>
            <a:r>
              <a:rPr lang="en-US" sz="3600" dirty="0" smtClean="0"/>
              <a:t>Raw Scores vs. Adjusted</a:t>
            </a:r>
          </a:p>
          <a:p>
            <a:pPr marL="576263" indent="-576263" eaLnBrk="1" hangingPunct="1">
              <a:lnSpc>
                <a:spcPct val="90000"/>
              </a:lnSpc>
              <a:buFont typeface="+mj-lt"/>
              <a:buAutoNum type="arabicPeriod"/>
            </a:pPr>
            <a:r>
              <a:rPr lang="en-US" sz="3600" dirty="0" smtClean="0"/>
              <a:t>IDEA’s use in Summative Evaluation</a:t>
            </a:r>
          </a:p>
          <a:p>
            <a:pPr marL="576263" indent="-576263" eaLnBrk="1" hangingPunct="1">
              <a:lnSpc>
                <a:spcPct val="90000"/>
              </a:lnSpc>
              <a:buFont typeface="+mj-lt"/>
              <a:buAutoNum type="arabicPeriod"/>
            </a:pPr>
            <a:r>
              <a:rPr lang="en-US" sz="3600" dirty="0" smtClean="0"/>
              <a:t>IDEA Results &amp; Teaching Practice</a:t>
            </a:r>
          </a:p>
          <a:p>
            <a:pPr eaLnBrk="1" hangingPunct="1">
              <a:lnSpc>
                <a:spcPct val="90000"/>
              </a:lnSpc>
            </a:pPr>
            <a:endParaRPr lang="en-US" sz="24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4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4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4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04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41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04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pPr eaLnBrk="1" hangingPunct="1"/>
            <a:r>
              <a:rPr lang="en-US" sz="4800" b="1" dirty="0" smtClean="0"/>
              <a:t>Adjusted or Unadjusted Scores What Should be Used?</a:t>
            </a:r>
          </a:p>
        </p:txBody>
      </p:sp>
      <p:sp>
        <p:nvSpPr>
          <p:cNvPr id="15365" name="Rectangle 3"/>
          <p:cNvSpPr>
            <a:spLocks noGrp="1" noChangeArrowheads="1"/>
          </p:cNvSpPr>
          <p:nvPr>
            <p:ph type="body" idx="1"/>
          </p:nvPr>
        </p:nvSpPr>
        <p:spPr/>
        <p:txBody>
          <a:bodyPr/>
          <a:lstStyle/>
          <a:p>
            <a:pPr eaLnBrk="1" hangingPunct="1">
              <a:lnSpc>
                <a:spcPct val="90000"/>
              </a:lnSpc>
            </a:pPr>
            <a:r>
              <a:rPr lang="en-US" dirty="0" smtClean="0"/>
              <a:t/>
            </a:r>
            <a:br>
              <a:rPr lang="en-US" dirty="0" smtClean="0"/>
            </a:br>
            <a:r>
              <a:rPr lang="en-US" dirty="0" smtClean="0"/>
              <a:t>Did faculty meet expectations for effective teaching based on raw scores OR adjusted scores?</a:t>
            </a:r>
          </a:p>
          <a:p>
            <a:pPr eaLnBrk="1" hangingPunct="1">
              <a:lnSpc>
                <a:spcPct val="90000"/>
              </a:lnSpc>
            </a:pPr>
            <a:r>
              <a:rPr lang="en-US" dirty="0" smtClean="0"/>
              <a:t>Adjusted ratings – special consideration</a:t>
            </a:r>
          </a:p>
          <a:p>
            <a:pPr lvl="1" eaLnBrk="1" hangingPunct="1">
              <a:lnSpc>
                <a:spcPct val="90000"/>
              </a:lnSpc>
            </a:pPr>
            <a:r>
              <a:rPr lang="en-US" dirty="0" smtClean="0"/>
              <a:t>If unadjusted ratings “meet expectations,” and adjusted ratings are lower, use unadjusted scores</a:t>
            </a:r>
          </a:p>
          <a:p>
            <a:pPr lvl="2" eaLnBrk="1" hangingPunct="1">
              <a:lnSpc>
                <a:spcPct val="90000"/>
              </a:lnSpc>
            </a:pPr>
            <a:r>
              <a:rPr lang="en-US" b="1" i="1" dirty="0" smtClean="0"/>
              <a:t>Cutoff determined by each institution</a:t>
            </a:r>
          </a:p>
          <a:p>
            <a:pPr lvl="2" eaLnBrk="1" hangingPunct="1">
              <a:lnSpc>
                <a:spcPct val="90000"/>
              </a:lnSpc>
            </a:pPr>
            <a:r>
              <a:rPr lang="en-US" dirty="0" smtClean="0"/>
              <a:t>Don’t want to penalize a faculty member for having highly motivated students with good work habits</a:t>
            </a:r>
          </a:p>
          <a:p>
            <a:pPr lvl="2" eaLnBrk="1" hangingPunct="1">
              <a:lnSpc>
                <a:spcPct val="90000"/>
              </a:lnSpc>
            </a:pPr>
            <a:endParaRPr lang="en-US" dirty="0" smtClean="0"/>
          </a:p>
        </p:txBody>
      </p:sp>
    </p:spTree>
  </p:cSld>
  <p:clrMapOvr>
    <a:masterClrMapping/>
  </p:clrMapOvr>
  <p:transition>
    <p:cover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Questions &amp; Discussion</a:t>
            </a:r>
            <a:endParaRPr lang="en-US" sz="5400" b="1" dirty="0"/>
          </a:p>
        </p:txBody>
      </p:sp>
      <p:sp>
        <p:nvSpPr>
          <p:cNvPr id="3" name="Date Placeholder 2"/>
          <p:cNvSpPr>
            <a:spLocks noGrp="1"/>
          </p:cNvSpPr>
          <p:nvPr>
            <p:ph type="dt" sz="half" idx="10"/>
          </p:nvPr>
        </p:nvSpPr>
        <p:spPr/>
        <p:txBody>
          <a:bodyPr/>
          <a:lstStyle/>
          <a:p>
            <a:pPr>
              <a:defRPr/>
            </a:pPr>
            <a:fld id="{BFB892CD-4CC4-4C88-9168-C0AED92A024A}" type="datetime1">
              <a:rPr lang="en-US" smtClean="0"/>
              <a:pPr>
                <a:defRPr/>
              </a:pPr>
              <a:t>8/8/2012</a:t>
            </a:fld>
            <a:endParaRPr lang="en-US" altLang="en-US"/>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7813"/>
            <a:ext cx="8229600" cy="1474787"/>
          </a:xfrm>
        </p:spPr>
        <p:txBody>
          <a:bodyPr/>
          <a:lstStyle/>
          <a:p>
            <a:pPr eaLnBrk="1" hangingPunct="1"/>
            <a:r>
              <a:rPr lang="en-US" sz="4800" b="1" dirty="0" smtClean="0"/>
              <a:t>IDEA Recommendations for Administrative Use of Scores</a:t>
            </a:r>
          </a:p>
        </p:txBody>
      </p:sp>
      <p:sp>
        <p:nvSpPr>
          <p:cNvPr id="60419" name="Rectangle 3"/>
          <p:cNvSpPr>
            <a:spLocks noGrp="1" noChangeArrowheads="1"/>
          </p:cNvSpPr>
          <p:nvPr>
            <p:ph type="body" idx="1"/>
          </p:nvPr>
        </p:nvSpPr>
        <p:spPr>
          <a:xfrm>
            <a:off x="457200" y="1752600"/>
            <a:ext cx="8229600" cy="4648200"/>
          </a:xfrm>
        </p:spPr>
        <p:txBody>
          <a:bodyPr/>
          <a:lstStyle/>
          <a:p>
            <a:pPr eaLnBrk="1" hangingPunct="1">
              <a:lnSpc>
                <a:spcPct val="90000"/>
              </a:lnSpc>
            </a:pPr>
            <a:r>
              <a:rPr lang="en-US" sz="3600" dirty="0" smtClean="0"/>
              <a:t>Results are not over-interpreted </a:t>
            </a:r>
          </a:p>
          <a:p>
            <a:pPr lvl="1" eaLnBrk="1" hangingPunct="1">
              <a:lnSpc>
                <a:spcPct val="90000"/>
              </a:lnSpc>
            </a:pPr>
            <a:r>
              <a:rPr lang="en-US" sz="3600" dirty="0" smtClean="0"/>
              <a:t>3-5 categories (</a:t>
            </a:r>
            <a:r>
              <a:rPr lang="en-US" sz="3600" i="1" dirty="0" smtClean="0"/>
              <a:t>Similar, Lower, Higher, Much Lower, Much Higher</a:t>
            </a:r>
            <a:r>
              <a:rPr lang="en-US" sz="3600" dirty="0" smtClean="0"/>
              <a:t>)</a:t>
            </a:r>
          </a:p>
          <a:p>
            <a:pPr eaLnBrk="1" hangingPunct="1">
              <a:lnSpc>
                <a:spcPct val="90000"/>
              </a:lnSpc>
            </a:pPr>
            <a:r>
              <a:rPr lang="en-US" sz="3600" dirty="0" smtClean="0"/>
              <a:t>Review a “set” of data (6-8 classes)</a:t>
            </a:r>
          </a:p>
          <a:p>
            <a:pPr lvl="1" eaLnBrk="1" hangingPunct="1">
              <a:lnSpc>
                <a:spcPct val="90000"/>
              </a:lnSpc>
            </a:pPr>
            <a:r>
              <a:rPr lang="en-US" sz="3600" dirty="0" smtClean="0"/>
              <a:t>More data if small samples (n&lt;10)</a:t>
            </a:r>
          </a:p>
          <a:p>
            <a:pPr eaLnBrk="1" hangingPunct="1">
              <a:lnSpc>
                <a:spcPct val="90000"/>
              </a:lnSpc>
            </a:pPr>
            <a:r>
              <a:rPr lang="en-US" sz="3600" dirty="0" smtClean="0"/>
              <a:t>IDEA recommends that evaluation scores be used for no more than 30%-50% of summative evaluation</a:t>
            </a:r>
          </a:p>
          <a:p>
            <a:pPr eaLnBrk="1" hangingPunct="1">
              <a:lnSpc>
                <a:spcPct val="90000"/>
              </a:lnSpc>
            </a:pPr>
            <a:endParaRPr lang="en-US" sz="2400" dirty="0" smtClean="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Questions &amp; Discussion</a:t>
            </a:r>
            <a:endParaRPr lang="en-US" sz="5400" b="1" dirty="0"/>
          </a:p>
        </p:txBody>
      </p:sp>
      <p:sp>
        <p:nvSpPr>
          <p:cNvPr id="3" name="Date Placeholder 2"/>
          <p:cNvSpPr>
            <a:spLocks noGrp="1"/>
          </p:cNvSpPr>
          <p:nvPr>
            <p:ph type="dt" sz="half" idx="10"/>
          </p:nvPr>
        </p:nvSpPr>
        <p:spPr/>
        <p:txBody>
          <a:bodyPr/>
          <a:lstStyle/>
          <a:p>
            <a:pPr>
              <a:defRPr/>
            </a:pPr>
            <a:fld id="{BFB892CD-4CC4-4C88-9168-C0AED92A024A}" type="datetime1">
              <a:rPr lang="en-US" smtClean="0"/>
              <a:pPr>
                <a:defRPr/>
              </a:pPr>
              <a:t>8/8/2012</a:t>
            </a:fld>
            <a:endParaRPr lang="en-US" altLang="en-US"/>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sz="4800" b="1" dirty="0" smtClean="0"/>
              <a:t>Reflective Practice with IDEA</a:t>
            </a:r>
          </a:p>
        </p:txBody>
      </p:sp>
      <p:sp>
        <p:nvSpPr>
          <p:cNvPr id="61443" name="Text Box 15"/>
          <p:cNvSpPr txBox="1">
            <a:spLocks noChangeArrowheads="1"/>
          </p:cNvSpPr>
          <p:nvPr/>
        </p:nvSpPr>
        <p:spPr bwMode="auto">
          <a:xfrm>
            <a:off x="6477000" y="1524000"/>
            <a:ext cx="2295525" cy="1200150"/>
          </a:xfrm>
          <a:prstGeom prst="rect">
            <a:avLst/>
          </a:prstGeom>
          <a:noFill/>
          <a:ln w="9525">
            <a:solidFill>
              <a:srgbClr val="731F14"/>
            </a:solidFill>
            <a:miter lim="800000"/>
            <a:headEnd/>
            <a:tailEnd/>
          </a:ln>
          <a:effectLst/>
        </p:spPr>
        <p:txBody>
          <a:bodyPr wrap="none">
            <a:spAutoFit/>
          </a:bodyPr>
          <a:lstStyle/>
          <a:p>
            <a:pPr marL="177800" indent="-177800">
              <a:buClr>
                <a:srgbClr val="74A61C"/>
              </a:buClr>
              <a:buFontTx/>
              <a:buChar char="•"/>
            </a:pPr>
            <a:r>
              <a:rPr lang="en-US"/>
              <a:t>IDEA</a:t>
            </a:r>
          </a:p>
          <a:p>
            <a:pPr marL="177800" indent="-177800">
              <a:buClr>
                <a:srgbClr val="74A61C"/>
              </a:buClr>
              <a:buFontTx/>
              <a:buChar char="•"/>
            </a:pPr>
            <a:r>
              <a:rPr lang="en-US"/>
              <a:t>Student Performance</a:t>
            </a:r>
          </a:p>
          <a:p>
            <a:pPr marL="177800" indent="-177800">
              <a:buClr>
                <a:srgbClr val="74A61C"/>
              </a:buClr>
              <a:buFontTx/>
              <a:buChar char="•"/>
            </a:pPr>
            <a:r>
              <a:rPr lang="en-US"/>
              <a:t>Peers/Mentors</a:t>
            </a:r>
          </a:p>
          <a:p>
            <a:pPr marL="177800" indent="-177800">
              <a:buClr>
                <a:srgbClr val="74A61C"/>
              </a:buClr>
              <a:buFontTx/>
              <a:buChar char="•"/>
            </a:pPr>
            <a:r>
              <a:rPr lang="en-US"/>
              <a:t>Other Sources</a:t>
            </a:r>
          </a:p>
        </p:txBody>
      </p:sp>
      <p:graphicFrame>
        <p:nvGraphicFramePr>
          <p:cNvPr id="5" name="Diagram 4"/>
          <p:cNvGraphicFramePr/>
          <p:nvPr/>
        </p:nvGraphicFramePr>
        <p:xfrm>
          <a:off x="914400" y="1508811"/>
          <a:ext cx="6593772" cy="37809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Box 18"/>
          <p:cNvSpPr txBox="1">
            <a:spLocks noChangeArrowheads="1"/>
          </p:cNvSpPr>
          <p:nvPr/>
        </p:nvSpPr>
        <p:spPr bwMode="auto">
          <a:xfrm>
            <a:off x="3006725" y="5105400"/>
            <a:ext cx="2711450" cy="1200150"/>
          </a:xfrm>
          <a:prstGeom prst="rect">
            <a:avLst/>
          </a:prstGeom>
          <a:solidFill>
            <a:schemeClr val="bg1"/>
          </a:solidFill>
          <a:ln w="9525">
            <a:solidFill>
              <a:srgbClr val="731F1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177800" indent="-177800">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marL="0" indent="0" algn="ctr">
              <a:buClr>
                <a:srgbClr val="74A61C"/>
              </a:buClr>
              <a:defRPr/>
            </a:pPr>
            <a:r>
              <a:rPr lang="en-US" b="1" dirty="0" smtClean="0">
                <a:latin typeface="Times New Roman" pitchFamily="18" charset="0"/>
              </a:rPr>
              <a:t>IDEA Knowledge Center</a:t>
            </a:r>
          </a:p>
          <a:p>
            <a:pPr>
              <a:buClr>
                <a:srgbClr val="74A61C"/>
              </a:buClr>
              <a:buFontTx/>
              <a:buChar char="•"/>
              <a:defRPr/>
            </a:pPr>
            <a:r>
              <a:rPr lang="en-US" dirty="0" smtClean="0">
                <a:latin typeface="Times New Roman" pitchFamily="18" charset="0"/>
              </a:rPr>
              <a:t>POD-IDEA </a:t>
            </a:r>
            <a:r>
              <a:rPr lang="en-US" dirty="0">
                <a:latin typeface="Times New Roman" pitchFamily="18" charset="0"/>
              </a:rPr>
              <a:t>Center Notes</a:t>
            </a:r>
          </a:p>
          <a:p>
            <a:pPr>
              <a:buClr>
                <a:srgbClr val="74A61C"/>
              </a:buClr>
              <a:buFontTx/>
              <a:buChar char="•"/>
              <a:defRPr/>
            </a:pPr>
            <a:r>
              <a:rPr lang="en-US" dirty="0">
                <a:latin typeface="Times New Roman" pitchFamily="18" charset="0"/>
              </a:rPr>
              <a:t>IDEA Papers</a:t>
            </a:r>
          </a:p>
          <a:p>
            <a:pPr>
              <a:buClr>
                <a:srgbClr val="74A61C"/>
              </a:buClr>
              <a:buFontTx/>
              <a:buChar char="•"/>
              <a:defRPr/>
            </a:pPr>
            <a:r>
              <a:rPr lang="en-US" dirty="0">
                <a:latin typeface="Times New Roman" pitchFamily="18" charset="0"/>
              </a:rPr>
              <a:t>Other Resources</a:t>
            </a:r>
          </a:p>
        </p:txBody>
      </p:sp>
      <p:sp>
        <p:nvSpPr>
          <p:cNvPr id="7" name="Right Arrow 6"/>
          <p:cNvSpPr/>
          <p:nvPr/>
        </p:nvSpPr>
        <p:spPr>
          <a:xfrm>
            <a:off x="5718175" y="1828800"/>
            <a:ext cx="530225" cy="2286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3" cstate="print"/>
          <a:srcRect/>
          <a:stretch>
            <a:fillRect/>
          </a:stretch>
        </p:blipFill>
        <p:spPr bwMode="auto">
          <a:xfrm>
            <a:off x="685800" y="852488"/>
            <a:ext cx="8077200" cy="6005512"/>
          </a:xfrm>
          <a:prstGeom prst="rect">
            <a:avLst/>
          </a:prstGeom>
          <a:noFill/>
          <a:ln w="9525" algn="ctr">
            <a:noFill/>
            <a:miter lim="800000"/>
            <a:headEnd/>
            <a:tailEnd/>
          </a:ln>
          <a:effectLst/>
        </p:spPr>
      </p:pic>
      <p:sp>
        <p:nvSpPr>
          <p:cNvPr id="261123" name="Rectangle 3"/>
          <p:cNvSpPr>
            <a:spLocks noChangeArrowheads="1"/>
          </p:cNvSpPr>
          <p:nvPr/>
        </p:nvSpPr>
        <p:spPr bwMode="auto">
          <a:xfrm>
            <a:off x="4424363" y="1676400"/>
            <a:ext cx="1371600" cy="914400"/>
          </a:xfrm>
          <a:prstGeom prst="rect">
            <a:avLst/>
          </a:prstGeom>
          <a:noFill/>
          <a:ln w="38100">
            <a:solidFill>
              <a:srgbClr val="FF0000"/>
            </a:solidFill>
            <a:miter lim="800000"/>
            <a:headEnd/>
            <a:tailEnd/>
          </a:ln>
          <a:effectLst/>
        </p:spPr>
        <p:txBody>
          <a:bodyPr wrap="none" anchor="ctr"/>
          <a:lstStyle/>
          <a:p>
            <a:endParaRPr lang="en-US"/>
          </a:p>
        </p:txBody>
      </p:sp>
      <p:sp>
        <p:nvSpPr>
          <p:cNvPr id="261124" name="Rectangle 4"/>
          <p:cNvSpPr>
            <a:spLocks noChangeArrowheads="1"/>
          </p:cNvSpPr>
          <p:nvPr/>
        </p:nvSpPr>
        <p:spPr bwMode="auto">
          <a:xfrm>
            <a:off x="4419600" y="3124200"/>
            <a:ext cx="1371600" cy="304800"/>
          </a:xfrm>
          <a:prstGeom prst="rect">
            <a:avLst/>
          </a:prstGeom>
          <a:noFill/>
          <a:ln w="38100">
            <a:solidFill>
              <a:srgbClr val="FF0000"/>
            </a:solidFill>
            <a:miter lim="800000"/>
            <a:headEnd/>
            <a:tailEnd/>
          </a:ln>
          <a:effectLst/>
        </p:spPr>
        <p:txBody>
          <a:bodyPr wrap="none" anchor="ctr"/>
          <a:lstStyle/>
          <a:p>
            <a:endParaRPr lang="en-US"/>
          </a:p>
        </p:txBody>
      </p:sp>
      <p:sp>
        <p:nvSpPr>
          <p:cNvPr id="261125" name="Rectangle 5"/>
          <p:cNvSpPr>
            <a:spLocks noChangeArrowheads="1"/>
          </p:cNvSpPr>
          <p:nvPr/>
        </p:nvSpPr>
        <p:spPr bwMode="auto">
          <a:xfrm>
            <a:off x="4419600" y="5486400"/>
            <a:ext cx="1371600" cy="990600"/>
          </a:xfrm>
          <a:prstGeom prst="rect">
            <a:avLst/>
          </a:prstGeom>
          <a:noFill/>
          <a:ln w="38100">
            <a:solidFill>
              <a:srgbClr val="FF0000"/>
            </a:solidFill>
            <a:miter lim="800000"/>
            <a:headEnd/>
            <a:tailEnd/>
          </a:ln>
          <a:effectLst/>
        </p:spPr>
        <p:txBody>
          <a:bodyPr wrap="none" anchor="ctr"/>
          <a:lstStyle/>
          <a:p>
            <a:endParaRPr lang="en-US"/>
          </a:p>
        </p:txBody>
      </p:sp>
      <p:sp>
        <p:nvSpPr>
          <p:cNvPr id="261126" name="Rectangle 6"/>
          <p:cNvSpPr>
            <a:spLocks noChangeArrowheads="1"/>
          </p:cNvSpPr>
          <p:nvPr/>
        </p:nvSpPr>
        <p:spPr bwMode="auto">
          <a:xfrm>
            <a:off x="4419600" y="4191000"/>
            <a:ext cx="1371600" cy="762000"/>
          </a:xfrm>
          <a:prstGeom prst="rect">
            <a:avLst/>
          </a:prstGeom>
          <a:noFill/>
          <a:ln w="38100">
            <a:solidFill>
              <a:srgbClr val="FF0000"/>
            </a:solidFill>
            <a:miter lim="800000"/>
            <a:headEnd/>
            <a:tailEnd/>
          </a:ln>
          <a:effectLst/>
        </p:spPr>
        <p:txBody>
          <a:bodyPr wrap="none" anchor="ctr"/>
          <a:lstStyle/>
          <a:p>
            <a:endParaRPr lang="en-US"/>
          </a:p>
        </p:txBody>
      </p:sp>
      <p:sp>
        <p:nvSpPr>
          <p:cNvPr id="261127" name="Line 7"/>
          <p:cNvSpPr>
            <a:spLocks noChangeShapeType="1"/>
          </p:cNvSpPr>
          <p:nvPr/>
        </p:nvSpPr>
        <p:spPr bwMode="auto">
          <a:xfrm>
            <a:off x="5791200" y="5638800"/>
            <a:ext cx="2057400" cy="0"/>
          </a:xfrm>
          <a:prstGeom prst="line">
            <a:avLst/>
          </a:prstGeom>
          <a:noFill/>
          <a:ln w="38100">
            <a:solidFill>
              <a:srgbClr val="FF0000"/>
            </a:solidFill>
            <a:miter lim="800000"/>
            <a:headEnd/>
            <a:tailEnd type="triangle" w="med" len="med"/>
          </a:ln>
          <a:effectLst/>
        </p:spPr>
        <p:txBody>
          <a:bodyPr wrap="none"/>
          <a:lstStyle/>
          <a:p>
            <a:endParaRPr lang="en-US"/>
          </a:p>
        </p:txBody>
      </p:sp>
      <p:sp>
        <p:nvSpPr>
          <p:cNvPr id="261128" name="Line 8"/>
          <p:cNvSpPr>
            <a:spLocks noChangeShapeType="1"/>
          </p:cNvSpPr>
          <p:nvPr/>
        </p:nvSpPr>
        <p:spPr bwMode="auto">
          <a:xfrm>
            <a:off x="5791200" y="6019800"/>
            <a:ext cx="2057400" cy="0"/>
          </a:xfrm>
          <a:prstGeom prst="line">
            <a:avLst/>
          </a:prstGeom>
          <a:noFill/>
          <a:ln w="38100">
            <a:solidFill>
              <a:srgbClr val="FF0000"/>
            </a:solidFill>
            <a:miter lim="800000"/>
            <a:headEnd/>
            <a:tailEnd type="triangle" w="med" len="med"/>
          </a:ln>
          <a:effectLst/>
        </p:spPr>
        <p:txBody>
          <a:bodyPr wrap="none"/>
          <a:lstStyle/>
          <a:p>
            <a:endParaRPr lang="en-US"/>
          </a:p>
        </p:txBody>
      </p:sp>
      <p:sp>
        <p:nvSpPr>
          <p:cNvPr id="261129" name="Line 9"/>
          <p:cNvSpPr>
            <a:spLocks noChangeShapeType="1"/>
          </p:cNvSpPr>
          <p:nvPr/>
        </p:nvSpPr>
        <p:spPr bwMode="auto">
          <a:xfrm>
            <a:off x="5791200" y="3200400"/>
            <a:ext cx="2057400" cy="0"/>
          </a:xfrm>
          <a:prstGeom prst="line">
            <a:avLst/>
          </a:prstGeom>
          <a:noFill/>
          <a:ln w="38100">
            <a:solidFill>
              <a:srgbClr val="FF0000"/>
            </a:solidFill>
            <a:miter lim="800000"/>
            <a:headEnd/>
            <a:tailEnd type="triangle" w="med" len="med"/>
          </a:ln>
          <a:effectLst/>
        </p:spPr>
        <p:txBody>
          <a:bodyPr wrap="none"/>
          <a:lstStyle/>
          <a:p>
            <a:endParaRPr lang="en-US"/>
          </a:p>
        </p:txBody>
      </p:sp>
      <p:sp>
        <p:nvSpPr>
          <p:cNvPr id="63498" name="Rectangle 11"/>
          <p:cNvSpPr>
            <a:spLocks noGrp="1" noChangeArrowheads="1"/>
          </p:cNvSpPr>
          <p:nvPr>
            <p:ph type="title"/>
          </p:nvPr>
        </p:nvSpPr>
        <p:spPr/>
        <p:txBody>
          <a:bodyPr/>
          <a:lstStyle/>
          <a:p>
            <a:pPr eaLnBrk="1" hangingPunct="1"/>
            <a:r>
              <a:rPr lang="en-US" sz="5400" b="1" dirty="0" smtClean="0"/>
              <a:t>IDEA: Diagnostic</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1124"/>
                                        </p:tgtEl>
                                        <p:attrNameLst>
                                          <p:attrName>style.visibility</p:attrName>
                                        </p:attrNameLst>
                                      </p:cBhvr>
                                      <p:to>
                                        <p:strVal val="visible"/>
                                      </p:to>
                                    </p:set>
                                    <p:anim calcmode="lin" valueType="num">
                                      <p:cBhvr additive="base">
                                        <p:cTn id="7" dur="500" fill="hold"/>
                                        <p:tgtEl>
                                          <p:spTgt spid="261124"/>
                                        </p:tgtEl>
                                        <p:attrNameLst>
                                          <p:attrName>ppt_x</p:attrName>
                                        </p:attrNameLst>
                                      </p:cBhvr>
                                      <p:tavLst>
                                        <p:tav tm="0">
                                          <p:val>
                                            <p:strVal val="#ppt_x"/>
                                          </p:val>
                                        </p:tav>
                                        <p:tav tm="100000">
                                          <p:val>
                                            <p:strVal val="#ppt_x"/>
                                          </p:val>
                                        </p:tav>
                                      </p:tavLst>
                                    </p:anim>
                                    <p:anim calcmode="lin" valueType="num">
                                      <p:cBhvr additive="base">
                                        <p:cTn id="8" dur="500" fill="hold"/>
                                        <p:tgtEl>
                                          <p:spTgt spid="26112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1123"/>
                                        </p:tgtEl>
                                        <p:attrNameLst>
                                          <p:attrName>style.visibility</p:attrName>
                                        </p:attrNameLst>
                                      </p:cBhvr>
                                      <p:to>
                                        <p:strVal val="visible"/>
                                      </p:to>
                                    </p:set>
                                    <p:anim calcmode="lin" valueType="num">
                                      <p:cBhvr additive="base">
                                        <p:cTn id="11" dur="500" fill="hold"/>
                                        <p:tgtEl>
                                          <p:spTgt spid="261123"/>
                                        </p:tgtEl>
                                        <p:attrNameLst>
                                          <p:attrName>ppt_x</p:attrName>
                                        </p:attrNameLst>
                                      </p:cBhvr>
                                      <p:tavLst>
                                        <p:tav tm="0">
                                          <p:val>
                                            <p:strVal val="#ppt_x"/>
                                          </p:val>
                                        </p:tav>
                                        <p:tav tm="100000">
                                          <p:val>
                                            <p:strVal val="#ppt_x"/>
                                          </p:val>
                                        </p:tav>
                                      </p:tavLst>
                                    </p:anim>
                                    <p:anim calcmode="lin" valueType="num">
                                      <p:cBhvr additive="base">
                                        <p:cTn id="12" dur="500" fill="hold"/>
                                        <p:tgtEl>
                                          <p:spTgt spid="26112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1126"/>
                                        </p:tgtEl>
                                        <p:attrNameLst>
                                          <p:attrName>style.visibility</p:attrName>
                                        </p:attrNameLst>
                                      </p:cBhvr>
                                      <p:to>
                                        <p:strVal val="visible"/>
                                      </p:to>
                                    </p:set>
                                    <p:anim calcmode="lin" valueType="num">
                                      <p:cBhvr additive="base">
                                        <p:cTn id="15" dur="500" fill="hold"/>
                                        <p:tgtEl>
                                          <p:spTgt spid="261126"/>
                                        </p:tgtEl>
                                        <p:attrNameLst>
                                          <p:attrName>ppt_x</p:attrName>
                                        </p:attrNameLst>
                                      </p:cBhvr>
                                      <p:tavLst>
                                        <p:tav tm="0">
                                          <p:val>
                                            <p:strVal val="#ppt_x"/>
                                          </p:val>
                                        </p:tav>
                                        <p:tav tm="100000">
                                          <p:val>
                                            <p:strVal val="#ppt_x"/>
                                          </p:val>
                                        </p:tav>
                                      </p:tavLst>
                                    </p:anim>
                                    <p:anim calcmode="lin" valueType="num">
                                      <p:cBhvr additive="base">
                                        <p:cTn id="16" dur="500" fill="hold"/>
                                        <p:tgtEl>
                                          <p:spTgt spid="26112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1125"/>
                                        </p:tgtEl>
                                        <p:attrNameLst>
                                          <p:attrName>style.visibility</p:attrName>
                                        </p:attrNameLst>
                                      </p:cBhvr>
                                      <p:to>
                                        <p:strVal val="visible"/>
                                      </p:to>
                                    </p:set>
                                    <p:anim calcmode="lin" valueType="num">
                                      <p:cBhvr additive="base">
                                        <p:cTn id="19" dur="500" fill="hold"/>
                                        <p:tgtEl>
                                          <p:spTgt spid="261125"/>
                                        </p:tgtEl>
                                        <p:attrNameLst>
                                          <p:attrName>ppt_x</p:attrName>
                                        </p:attrNameLst>
                                      </p:cBhvr>
                                      <p:tavLst>
                                        <p:tav tm="0">
                                          <p:val>
                                            <p:strVal val="#ppt_x"/>
                                          </p:val>
                                        </p:tav>
                                        <p:tav tm="100000">
                                          <p:val>
                                            <p:strVal val="#ppt_x"/>
                                          </p:val>
                                        </p:tav>
                                      </p:tavLst>
                                    </p:anim>
                                    <p:anim calcmode="lin" valueType="num">
                                      <p:cBhvr additive="base">
                                        <p:cTn id="20" dur="500" fill="hold"/>
                                        <p:tgtEl>
                                          <p:spTgt spid="26112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261128"/>
                                        </p:tgtEl>
                                        <p:attrNameLst>
                                          <p:attrName>style.visibility</p:attrName>
                                        </p:attrNameLst>
                                      </p:cBhvr>
                                      <p:to>
                                        <p:strVal val="visible"/>
                                      </p:to>
                                    </p:set>
                                    <p:anim calcmode="lin" valueType="num">
                                      <p:cBhvr>
                                        <p:cTn id="25" dur="500" fill="hold"/>
                                        <p:tgtEl>
                                          <p:spTgt spid="261128"/>
                                        </p:tgtEl>
                                        <p:attrNameLst>
                                          <p:attrName>ppt_w</p:attrName>
                                        </p:attrNameLst>
                                      </p:cBhvr>
                                      <p:tavLst>
                                        <p:tav tm="0">
                                          <p:val>
                                            <p:fltVal val="0"/>
                                          </p:val>
                                        </p:tav>
                                        <p:tav tm="100000">
                                          <p:val>
                                            <p:strVal val="#ppt_w"/>
                                          </p:val>
                                        </p:tav>
                                      </p:tavLst>
                                    </p:anim>
                                    <p:anim calcmode="lin" valueType="num">
                                      <p:cBhvr>
                                        <p:cTn id="26" dur="500" fill="hold"/>
                                        <p:tgtEl>
                                          <p:spTgt spid="261128"/>
                                        </p:tgtEl>
                                        <p:attrNameLst>
                                          <p:attrName>ppt_h</p:attrName>
                                        </p:attrNameLst>
                                      </p:cBhvr>
                                      <p:tavLst>
                                        <p:tav tm="0">
                                          <p:val>
                                            <p:fltVal val="0"/>
                                          </p:val>
                                        </p:tav>
                                        <p:tav tm="100000">
                                          <p:val>
                                            <p:strVal val="#ppt_h"/>
                                          </p:val>
                                        </p:tav>
                                      </p:tavLst>
                                    </p:anim>
                                    <p:animEffect transition="in" filter="fade">
                                      <p:cBhvr>
                                        <p:cTn id="27" dur="500"/>
                                        <p:tgtEl>
                                          <p:spTgt spid="261128"/>
                                        </p:tgtEl>
                                      </p:cBhvr>
                                    </p:animEffect>
                                  </p:childTnLst>
                                </p:cTn>
                              </p:par>
                              <p:par>
                                <p:cTn id="28" presetID="53" presetClass="entr" presetSubtype="0" fill="hold" grpId="0" nodeType="withEffect">
                                  <p:stCondLst>
                                    <p:cond delay="0"/>
                                  </p:stCondLst>
                                  <p:childTnLst>
                                    <p:set>
                                      <p:cBhvr>
                                        <p:cTn id="29" dur="1" fill="hold">
                                          <p:stCondLst>
                                            <p:cond delay="0"/>
                                          </p:stCondLst>
                                        </p:cTn>
                                        <p:tgtEl>
                                          <p:spTgt spid="261127"/>
                                        </p:tgtEl>
                                        <p:attrNameLst>
                                          <p:attrName>style.visibility</p:attrName>
                                        </p:attrNameLst>
                                      </p:cBhvr>
                                      <p:to>
                                        <p:strVal val="visible"/>
                                      </p:to>
                                    </p:set>
                                    <p:anim calcmode="lin" valueType="num">
                                      <p:cBhvr>
                                        <p:cTn id="30" dur="500" fill="hold"/>
                                        <p:tgtEl>
                                          <p:spTgt spid="261127"/>
                                        </p:tgtEl>
                                        <p:attrNameLst>
                                          <p:attrName>ppt_w</p:attrName>
                                        </p:attrNameLst>
                                      </p:cBhvr>
                                      <p:tavLst>
                                        <p:tav tm="0">
                                          <p:val>
                                            <p:fltVal val="0"/>
                                          </p:val>
                                        </p:tav>
                                        <p:tav tm="100000">
                                          <p:val>
                                            <p:strVal val="#ppt_w"/>
                                          </p:val>
                                        </p:tav>
                                      </p:tavLst>
                                    </p:anim>
                                    <p:anim calcmode="lin" valueType="num">
                                      <p:cBhvr>
                                        <p:cTn id="31" dur="500" fill="hold"/>
                                        <p:tgtEl>
                                          <p:spTgt spid="261127"/>
                                        </p:tgtEl>
                                        <p:attrNameLst>
                                          <p:attrName>ppt_h</p:attrName>
                                        </p:attrNameLst>
                                      </p:cBhvr>
                                      <p:tavLst>
                                        <p:tav tm="0">
                                          <p:val>
                                            <p:fltVal val="0"/>
                                          </p:val>
                                        </p:tav>
                                        <p:tav tm="100000">
                                          <p:val>
                                            <p:strVal val="#ppt_h"/>
                                          </p:val>
                                        </p:tav>
                                      </p:tavLst>
                                    </p:anim>
                                    <p:animEffect transition="in" filter="fade">
                                      <p:cBhvr>
                                        <p:cTn id="32" dur="500"/>
                                        <p:tgtEl>
                                          <p:spTgt spid="261127"/>
                                        </p:tgtEl>
                                      </p:cBhvr>
                                    </p:animEffect>
                                  </p:childTnLst>
                                </p:cTn>
                              </p:par>
                              <p:par>
                                <p:cTn id="33" presetID="53" presetClass="entr" presetSubtype="0" fill="hold" grpId="0" nodeType="withEffect">
                                  <p:stCondLst>
                                    <p:cond delay="0"/>
                                  </p:stCondLst>
                                  <p:childTnLst>
                                    <p:set>
                                      <p:cBhvr>
                                        <p:cTn id="34" dur="1" fill="hold">
                                          <p:stCondLst>
                                            <p:cond delay="0"/>
                                          </p:stCondLst>
                                        </p:cTn>
                                        <p:tgtEl>
                                          <p:spTgt spid="261129"/>
                                        </p:tgtEl>
                                        <p:attrNameLst>
                                          <p:attrName>style.visibility</p:attrName>
                                        </p:attrNameLst>
                                      </p:cBhvr>
                                      <p:to>
                                        <p:strVal val="visible"/>
                                      </p:to>
                                    </p:set>
                                    <p:anim calcmode="lin" valueType="num">
                                      <p:cBhvr>
                                        <p:cTn id="35" dur="500" fill="hold"/>
                                        <p:tgtEl>
                                          <p:spTgt spid="261129"/>
                                        </p:tgtEl>
                                        <p:attrNameLst>
                                          <p:attrName>ppt_w</p:attrName>
                                        </p:attrNameLst>
                                      </p:cBhvr>
                                      <p:tavLst>
                                        <p:tav tm="0">
                                          <p:val>
                                            <p:fltVal val="0"/>
                                          </p:val>
                                        </p:tav>
                                        <p:tav tm="100000">
                                          <p:val>
                                            <p:strVal val="#ppt_w"/>
                                          </p:val>
                                        </p:tav>
                                      </p:tavLst>
                                    </p:anim>
                                    <p:anim calcmode="lin" valueType="num">
                                      <p:cBhvr>
                                        <p:cTn id="36" dur="500" fill="hold"/>
                                        <p:tgtEl>
                                          <p:spTgt spid="261129"/>
                                        </p:tgtEl>
                                        <p:attrNameLst>
                                          <p:attrName>ppt_h</p:attrName>
                                        </p:attrNameLst>
                                      </p:cBhvr>
                                      <p:tavLst>
                                        <p:tav tm="0">
                                          <p:val>
                                            <p:fltVal val="0"/>
                                          </p:val>
                                        </p:tav>
                                        <p:tav tm="100000">
                                          <p:val>
                                            <p:strVal val="#ppt_h"/>
                                          </p:val>
                                        </p:tav>
                                      </p:tavLst>
                                    </p:anim>
                                    <p:animEffect transition="in" filter="fade">
                                      <p:cBhvr>
                                        <p:cTn id="37" dur="500"/>
                                        <p:tgtEl>
                                          <p:spTgt spid="261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3" grpId="0" animBg="1"/>
      <p:bldP spid="261124" grpId="0" animBg="1"/>
      <p:bldP spid="261125" grpId="0" animBg="1"/>
      <p:bldP spid="261126" grpId="0" animBg="1"/>
      <p:bldP spid="261127" grpId="0" animBg="1"/>
      <p:bldP spid="261128" grpId="0" animBg="1"/>
      <p:bldP spid="2611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Picture2"/>
          <p:cNvPicPr>
            <a:picLocks noChangeAspect="1" noChangeArrowheads="1"/>
          </p:cNvPicPr>
          <p:nvPr/>
        </p:nvPicPr>
        <p:blipFill>
          <a:blip r:embed="rId3" cstate="print"/>
          <a:srcRect/>
          <a:stretch>
            <a:fillRect/>
          </a:stretch>
        </p:blipFill>
        <p:spPr bwMode="auto">
          <a:xfrm>
            <a:off x="609600" y="0"/>
            <a:ext cx="8077200" cy="682466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Final Discussion</a:t>
            </a:r>
            <a:endParaRPr lang="en-US" sz="5400" b="1" dirty="0"/>
          </a:p>
        </p:txBody>
      </p:sp>
      <p:sp>
        <p:nvSpPr>
          <p:cNvPr id="3" name="Date Placeholder 2"/>
          <p:cNvSpPr>
            <a:spLocks noGrp="1"/>
          </p:cNvSpPr>
          <p:nvPr>
            <p:ph type="dt" sz="half" idx="10"/>
          </p:nvPr>
        </p:nvSpPr>
        <p:spPr/>
        <p:txBody>
          <a:bodyPr/>
          <a:lstStyle/>
          <a:p>
            <a:pPr>
              <a:defRPr/>
            </a:pPr>
            <a:fld id="{BFB892CD-4CC4-4C88-9168-C0AED92A024A}" type="datetime1">
              <a:rPr lang="en-US" smtClean="0"/>
              <a:pPr>
                <a:defRPr/>
              </a:pPr>
              <a:t>8/8/2012</a:t>
            </a:fld>
            <a:endParaRPr lang="en-US" altLang="en-US"/>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z="5400" b="1" dirty="0" smtClean="0"/>
              <a:t>Overview: IDEA Results</a:t>
            </a:r>
          </a:p>
        </p:txBody>
      </p:sp>
      <p:sp>
        <p:nvSpPr>
          <p:cNvPr id="60419" name="Rectangle 3"/>
          <p:cNvSpPr>
            <a:spLocks noGrp="1" noChangeArrowheads="1"/>
          </p:cNvSpPr>
          <p:nvPr>
            <p:ph type="body" idx="1"/>
          </p:nvPr>
        </p:nvSpPr>
        <p:spPr/>
        <p:txBody>
          <a:bodyPr/>
          <a:lstStyle/>
          <a:p>
            <a:pPr eaLnBrk="1" hangingPunct="1">
              <a:lnSpc>
                <a:spcPct val="90000"/>
              </a:lnSpc>
            </a:pPr>
            <a:r>
              <a:rPr lang="en-US" sz="3600" dirty="0" smtClean="0"/>
              <a:t>Reports will be mailed each semester</a:t>
            </a:r>
          </a:p>
          <a:p>
            <a:pPr eaLnBrk="1" hangingPunct="1">
              <a:lnSpc>
                <a:spcPct val="90000"/>
              </a:lnSpc>
            </a:pPr>
            <a:r>
              <a:rPr lang="en-US" sz="3600" dirty="0" smtClean="0"/>
              <a:t>Results are also available online:</a:t>
            </a:r>
          </a:p>
          <a:p>
            <a:pPr lvl="1" eaLnBrk="1" hangingPunct="1">
              <a:lnSpc>
                <a:spcPct val="90000"/>
              </a:lnSpc>
            </a:pPr>
            <a:r>
              <a:rPr lang="en-US" sz="3200" dirty="0" smtClean="0">
                <a:hlinkClick r:id="rId3"/>
              </a:rPr>
              <a:t>http://usu.edu/aaa/evaluations_all.cfm</a:t>
            </a:r>
            <a:endParaRPr lang="en-US" sz="3200" dirty="0" smtClean="0"/>
          </a:p>
          <a:p>
            <a:pPr lvl="1" eaLnBrk="1" hangingPunct="1">
              <a:lnSpc>
                <a:spcPct val="90000"/>
              </a:lnSpc>
            </a:pPr>
            <a:r>
              <a:rPr lang="en-US" sz="3200" dirty="0" smtClean="0"/>
              <a:t>You will need to log-in to view this page</a:t>
            </a:r>
          </a:p>
          <a:p>
            <a:pPr eaLnBrk="1" hangingPunct="1">
              <a:lnSpc>
                <a:spcPct val="90000"/>
              </a:lnSpc>
            </a:pPr>
            <a:r>
              <a:rPr lang="en-US" sz="3600" dirty="0" smtClean="0"/>
              <a:t>Comments will be </a:t>
            </a:r>
            <a:r>
              <a:rPr lang="en-US" sz="3600" dirty="0" smtClean="0"/>
              <a:t>mailed/emailed, </a:t>
            </a:r>
            <a:r>
              <a:rPr lang="en-US" sz="3600" dirty="0" smtClean="0"/>
              <a:t>comments are not available online</a:t>
            </a:r>
            <a:r>
              <a:rPr lang="en-US" sz="3600" dirty="0" smtClean="0"/>
              <a:t>.</a:t>
            </a:r>
          </a:p>
          <a:p>
            <a:pPr eaLnBrk="1" hangingPunct="1">
              <a:lnSpc>
                <a:spcPct val="90000"/>
              </a:lnSpc>
            </a:pPr>
            <a:r>
              <a:rPr lang="en-US" sz="3600" dirty="0" smtClean="0"/>
              <a:t>Frequently Asked Questions are here:</a:t>
            </a:r>
            <a:endParaRPr lang="en-US" sz="3600" dirty="0" smtClean="0"/>
          </a:p>
          <a:p>
            <a:pPr lvl="1" eaLnBrk="1" hangingPunct="1">
              <a:lnSpc>
                <a:spcPct val="90000"/>
              </a:lnSpc>
            </a:pPr>
            <a:r>
              <a:rPr lang="en-US" sz="3200" dirty="0">
                <a:hlinkClick r:id="rId4"/>
              </a:rPr>
              <a:t>http</a:t>
            </a:r>
            <a:r>
              <a:rPr lang="en-US" sz="3200" dirty="0">
                <a:hlinkClick r:id="rId4"/>
              </a:rPr>
              <a:t>://</a:t>
            </a:r>
            <a:r>
              <a:rPr lang="en-US" sz="3200" dirty="0" smtClean="0">
                <a:hlinkClick r:id="rId4"/>
              </a:rPr>
              <a:t>usu.edu/aaa/idea_faculty_faq.cfm</a:t>
            </a:r>
            <a:endParaRPr lang="en-US" sz="3200" dirty="0"/>
          </a:p>
          <a:p>
            <a:pPr eaLnBrk="1" hangingPunct="1">
              <a:lnSpc>
                <a:spcPct val="90000"/>
              </a:lnSpc>
            </a:pPr>
            <a:endParaRPr lang="en-US" sz="24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41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41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041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41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0419">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04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a:spLocks noGrp="1"/>
          </p:cNvSpPr>
          <p:nvPr>
            <p:ph type="dt"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22747BFA-68CF-4C52-8D52-211EA87958C6}" type="datetime1">
              <a:rPr lang="en-US"/>
              <a:pPr>
                <a:defRPr/>
              </a:pPr>
              <a:t>8/8/2012</a:t>
            </a:fld>
            <a:endParaRPr lang="en-US" altLang="en-US"/>
          </a:p>
        </p:txBody>
      </p:sp>
      <p:sp>
        <p:nvSpPr>
          <p:cNvPr id="8" name="Slide Number Placeholder 4"/>
          <p:cNvSpPr>
            <a:spLocks noGrp="1"/>
          </p:cNvSpPr>
          <p:nvPr>
            <p:ph type="sldNum" sz="quarter" idx="4294967295"/>
          </p:nvPr>
        </p:nvSpPr>
        <p:spPr>
          <a:xfrm>
            <a:off x="6553200" y="6243638"/>
            <a:ext cx="2133600" cy="4572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fld id="{F30977B5-6C21-43C6-A928-4F6BA62A3539}" type="slidenum">
              <a:rPr lang="en-US" altLang="en-US"/>
              <a:pPr>
                <a:defRPr/>
              </a:pPr>
              <a:t>4</a:t>
            </a:fld>
            <a:endParaRPr lang="en-US" altLang="en-US"/>
          </a:p>
        </p:txBody>
      </p:sp>
      <p:pic>
        <p:nvPicPr>
          <p:cNvPr id="11268" name="Picture 2"/>
          <p:cNvPicPr>
            <a:picLocks noChangeAspect="1" noChangeArrowheads="1"/>
          </p:cNvPicPr>
          <p:nvPr/>
        </p:nvPicPr>
        <p:blipFill>
          <a:blip r:embed="rId3" cstate="print"/>
          <a:srcRect/>
          <a:stretch>
            <a:fillRect/>
          </a:stretch>
        </p:blipFill>
        <p:spPr bwMode="auto">
          <a:xfrm>
            <a:off x="152400" y="1657350"/>
            <a:ext cx="8763000" cy="4621213"/>
          </a:xfrm>
          <a:prstGeom prst="rect">
            <a:avLst/>
          </a:prstGeom>
          <a:noFill/>
          <a:ln w="9525" algn="ctr">
            <a:noFill/>
            <a:miter lim="800000"/>
            <a:headEnd/>
            <a:tailEnd/>
          </a:ln>
          <a:effectLst/>
        </p:spPr>
      </p:pic>
      <p:sp>
        <p:nvSpPr>
          <p:cNvPr id="11269" name="Rectangle 3"/>
          <p:cNvSpPr>
            <a:spLocks noGrp="1" noChangeArrowheads="1"/>
          </p:cNvSpPr>
          <p:nvPr>
            <p:ph type="title"/>
          </p:nvPr>
        </p:nvSpPr>
        <p:spPr>
          <a:xfrm>
            <a:off x="457200" y="277813"/>
            <a:ext cx="8686800" cy="1139825"/>
          </a:xfrm>
        </p:spPr>
        <p:txBody>
          <a:bodyPr/>
          <a:lstStyle/>
          <a:p>
            <a:pPr eaLnBrk="1" hangingPunct="1"/>
            <a:r>
              <a:rPr lang="en-US" sz="5400" b="1" dirty="0" smtClean="0"/>
              <a:t>Sample Size/Response Rate</a:t>
            </a:r>
          </a:p>
        </p:txBody>
      </p:sp>
      <p:sp>
        <p:nvSpPr>
          <p:cNvPr id="11270" name="Line 5"/>
          <p:cNvSpPr>
            <a:spLocks noChangeShapeType="1"/>
          </p:cNvSpPr>
          <p:nvPr/>
        </p:nvSpPr>
        <p:spPr bwMode="auto">
          <a:xfrm flipH="1">
            <a:off x="6934200" y="2971800"/>
            <a:ext cx="609600" cy="533400"/>
          </a:xfrm>
          <a:prstGeom prst="line">
            <a:avLst/>
          </a:prstGeom>
          <a:noFill/>
          <a:ln w="57150">
            <a:solidFill>
              <a:srgbClr val="FF0000"/>
            </a:solidFill>
            <a:miter lim="800000"/>
            <a:headEnd/>
            <a:tailEnd type="triangle" w="med" len="med"/>
          </a:ln>
          <a:effectLst/>
        </p:spPr>
        <p:txBody>
          <a:bodyPr wrap="none"/>
          <a:lstStyle/>
          <a:p>
            <a:endParaRPr lang="en-US"/>
          </a:p>
        </p:txBody>
      </p:sp>
    </p:spTree>
  </p:cSld>
  <p:clrMapOvr>
    <a:masterClrMapping/>
  </p:clrMapOvr>
  <p:transition>
    <p:cover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Questions &amp; Discussion</a:t>
            </a:r>
            <a:endParaRPr lang="en-US" sz="5400" b="1" dirty="0"/>
          </a:p>
        </p:txBody>
      </p:sp>
      <p:sp>
        <p:nvSpPr>
          <p:cNvPr id="3" name="Date Placeholder 2"/>
          <p:cNvSpPr>
            <a:spLocks noGrp="1"/>
          </p:cNvSpPr>
          <p:nvPr>
            <p:ph type="dt" sz="half" idx="10"/>
          </p:nvPr>
        </p:nvSpPr>
        <p:spPr/>
        <p:txBody>
          <a:bodyPr/>
          <a:lstStyle/>
          <a:p>
            <a:pPr>
              <a:defRPr/>
            </a:pPr>
            <a:fld id="{BFB892CD-4CC4-4C88-9168-C0AED92A024A}" type="datetime1">
              <a:rPr lang="en-US" smtClean="0"/>
              <a:pPr>
                <a:defRPr/>
              </a:pPr>
              <a:t>8/8/2012</a:t>
            </a:fld>
            <a:endParaRPr lang="en-US" altLang="en-US"/>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Grp="1" noChangeArrowheads="1"/>
          </p:cNvSpPr>
          <p:nvPr>
            <p:ph type="title"/>
          </p:nvPr>
        </p:nvSpPr>
        <p:spPr>
          <a:xfrm>
            <a:off x="457200" y="277813"/>
            <a:ext cx="8686800" cy="1139825"/>
          </a:xfrm>
        </p:spPr>
        <p:txBody>
          <a:bodyPr/>
          <a:lstStyle/>
          <a:p>
            <a:pPr eaLnBrk="1" hangingPunct="1"/>
            <a:r>
              <a:rPr lang="en-US" sz="5400" b="1" dirty="0" smtClean="0"/>
              <a:t>Avg. Score </a:t>
            </a:r>
            <a:r>
              <a:rPr lang="en-US" sz="5400" b="1" dirty="0" err="1" smtClean="0"/>
              <a:t>vs</a:t>
            </a:r>
            <a:r>
              <a:rPr lang="en-US" sz="5400" b="1" dirty="0" smtClean="0"/>
              <a:t> Converted Avg.</a:t>
            </a:r>
          </a:p>
        </p:txBody>
      </p:sp>
      <p:pic>
        <p:nvPicPr>
          <p:cNvPr id="54275" name="Picture 3"/>
          <p:cNvPicPr>
            <a:picLocks noChangeAspect="1" noChangeArrowheads="1"/>
          </p:cNvPicPr>
          <p:nvPr/>
        </p:nvPicPr>
        <p:blipFill>
          <a:blip r:embed="rId3" cstate="print"/>
          <a:srcRect/>
          <a:stretch>
            <a:fillRect/>
          </a:stretch>
        </p:blipFill>
        <p:spPr bwMode="auto">
          <a:xfrm>
            <a:off x="609600" y="1371600"/>
            <a:ext cx="7286625" cy="4840288"/>
          </a:xfrm>
          <a:prstGeom prst="rect">
            <a:avLst/>
          </a:prstGeom>
          <a:noFill/>
          <a:ln w="9525" algn="ctr">
            <a:noFill/>
            <a:miter lim="800000"/>
            <a:headEnd/>
            <a:tailEnd/>
          </a:ln>
          <a:effectLst/>
        </p:spPr>
      </p:pic>
      <p:sp>
        <p:nvSpPr>
          <p:cNvPr id="246791" name="Rectangle 7"/>
          <p:cNvSpPr>
            <a:spLocks noChangeArrowheads="1"/>
          </p:cNvSpPr>
          <p:nvPr/>
        </p:nvSpPr>
        <p:spPr bwMode="auto">
          <a:xfrm>
            <a:off x="914400" y="1143000"/>
            <a:ext cx="1981200" cy="533400"/>
          </a:xfrm>
          <a:prstGeom prst="rect">
            <a:avLst/>
          </a:prstGeom>
          <a:noFill/>
          <a:ln w="38100">
            <a:solidFill>
              <a:srgbClr val="FF0000"/>
            </a:solidFill>
            <a:miter lim="800000"/>
            <a:headEnd/>
            <a:tailEnd/>
          </a:ln>
          <a:effectLst/>
        </p:spPr>
        <p:txBody>
          <a:bodyPr wrap="none" anchor="ctr"/>
          <a:lstStyle/>
          <a:p>
            <a:endParaRPr lang="en-US"/>
          </a:p>
        </p:txBody>
      </p:sp>
      <p:sp>
        <p:nvSpPr>
          <p:cNvPr id="5" name="Rectangle 7"/>
          <p:cNvSpPr>
            <a:spLocks noChangeArrowheads="1"/>
          </p:cNvSpPr>
          <p:nvPr/>
        </p:nvSpPr>
        <p:spPr bwMode="auto">
          <a:xfrm>
            <a:off x="4267200" y="1295400"/>
            <a:ext cx="1600200" cy="228600"/>
          </a:xfrm>
          <a:prstGeom prst="rect">
            <a:avLst/>
          </a:prstGeom>
          <a:noFill/>
          <a:ln w="38100">
            <a:solidFill>
              <a:srgbClr val="FF0000"/>
            </a:solidFill>
            <a:miter lim="800000"/>
            <a:headEnd/>
            <a:tailEnd/>
          </a:ln>
          <a:effectLst/>
        </p:spPr>
        <p:txBody>
          <a:bodyPr wrap="none" anchor="ctr"/>
          <a:lstStyle/>
          <a:p>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6791"/>
                                        </p:tgtEl>
                                        <p:attrNameLst>
                                          <p:attrName>style.visibility</p:attrName>
                                        </p:attrNameLst>
                                      </p:cBhvr>
                                      <p:to>
                                        <p:strVal val="visible"/>
                                      </p:to>
                                    </p:set>
                                  </p:childTnLst>
                                  <p:subTnLst>
                                    <p:set>
                                      <p:cBhvr override="childStyle">
                                        <p:cTn dur="1" fill="hold" display="0" masterRel="nextClick" afterEffect="1"/>
                                        <p:tgtEl>
                                          <p:spTgt spid="246791"/>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91"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Grp="1" noChangeArrowheads="1"/>
          </p:cNvSpPr>
          <p:nvPr>
            <p:ph type="title"/>
          </p:nvPr>
        </p:nvSpPr>
        <p:spPr>
          <a:xfrm>
            <a:off x="457200" y="277813"/>
            <a:ext cx="8686800" cy="1139825"/>
          </a:xfrm>
        </p:spPr>
        <p:txBody>
          <a:bodyPr/>
          <a:lstStyle/>
          <a:p>
            <a:pPr eaLnBrk="1" hangingPunct="1"/>
            <a:r>
              <a:rPr lang="en-US" sz="5400" b="1" dirty="0" smtClean="0"/>
              <a:t>Converted Average (T Score)</a:t>
            </a:r>
          </a:p>
        </p:txBody>
      </p:sp>
      <p:sp>
        <p:nvSpPr>
          <p:cNvPr id="10" name="Rectangle 3"/>
          <p:cNvSpPr txBox="1">
            <a:spLocks noChangeArrowheads="1"/>
          </p:cNvSpPr>
          <p:nvPr/>
        </p:nvSpPr>
        <p:spPr>
          <a:xfrm>
            <a:off x="457200" y="1600200"/>
            <a:ext cx="8229600" cy="4530725"/>
          </a:xfrm>
          <a:prstGeom prst="rect">
            <a:avLst/>
          </a:prstGeom>
        </p:spPr>
        <p:txBody>
          <a:bodyPr/>
          <a:lstStyle/>
          <a:p>
            <a:pPr marL="342900" marR="0" lvl="0" indent="-342900" algn="l" defTabSz="914400" rtl="0" eaLnBrk="1" fontAlgn="base" latinLnBrk="0" hangingPunct="1">
              <a:lnSpc>
                <a:spcPct val="90000"/>
              </a:lnSpc>
              <a:spcBef>
                <a:spcPct val="20000"/>
              </a:spcBef>
              <a:spcAft>
                <a:spcPct val="0"/>
              </a:spcAft>
              <a:buClr>
                <a:schemeClr val="accent1"/>
              </a:buClr>
              <a:buSzPct val="65000"/>
              <a:buFont typeface="Wingdings" pitchFamily="2" charset="2"/>
              <a:buChar char="n"/>
              <a:tabLst/>
              <a:defRPr/>
            </a:pPr>
            <a:r>
              <a:rPr kumimoji="0" lang="en-US" sz="3600" b="0" i="0" u="none" strike="noStrike" kern="0" cap="none" spc="0" normalizeH="0" baseline="0" noProof="0" dirty="0" smtClean="0">
                <a:ln>
                  <a:noFill/>
                </a:ln>
                <a:solidFill>
                  <a:schemeClr val="tx1"/>
                </a:solidFill>
                <a:effectLst/>
                <a:uLnTx/>
                <a:uFillTx/>
                <a:latin typeface="+mn-lt"/>
                <a:ea typeface="+mn-ea"/>
                <a:cs typeface="+mn-cs"/>
              </a:rPr>
              <a:t>Compares </a:t>
            </a:r>
            <a:r>
              <a:rPr kumimoji="0" lang="en-US" sz="3600" b="1" i="0" u="none" strike="noStrike" kern="0" cap="none" spc="0" normalizeH="0" baseline="0" noProof="0" dirty="0" smtClean="0">
                <a:ln>
                  <a:noFill/>
                </a:ln>
                <a:solidFill>
                  <a:schemeClr val="tx1"/>
                </a:solidFill>
                <a:effectLst/>
                <a:uLnTx/>
                <a:uFillTx/>
                <a:latin typeface="+mn-lt"/>
                <a:ea typeface="+mn-ea"/>
                <a:cs typeface="+mn-cs"/>
              </a:rPr>
              <a:t>Your</a:t>
            </a:r>
            <a:r>
              <a:rPr kumimoji="0" lang="en-US" sz="3600" i="0" u="none" strike="noStrike" kern="0" cap="none" spc="0" normalizeH="0" baseline="0" noProof="0" dirty="0" smtClean="0">
                <a:ln>
                  <a:noFill/>
                </a:ln>
                <a:solidFill>
                  <a:schemeClr val="tx1"/>
                </a:solidFill>
                <a:effectLst/>
                <a:uLnTx/>
                <a:uFillTx/>
                <a:latin typeface="+mn-lt"/>
                <a:ea typeface="+mn-ea"/>
                <a:cs typeface="+mn-cs"/>
              </a:rPr>
              <a:t> score to the average</a:t>
            </a:r>
            <a:r>
              <a:rPr kumimoji="0" lang="en-US" sz="3600" i="0" u="none" strike="noStrike" kern="0" cap="none" spc="0" normalizeH="0" noProof="0" dirty="0" smtClean="0">
                <a:ln>
                  <a:noFill/>
                </a:ln>
                <a:solidFill>
                  <a:schemeClr val="tx1"/>
                </a:solidFill>
                <a:effectLst/>
                <a:uLnTx/>
                <a:uFillTx/>
                <a:latin typeface="+mn-lt"/>
                <a:ea typeface="+mn-ea"/>
                <a:cs typeface="+mn-cs"/>
              </a:rPr>
              <a:t> score of a normative group</a:t>
            </a:r>
          </a:p>
          <a:p>
            <a:pPr marL="800100" lvl="1" indent="-342900">
              <a:lnSpc>
                <a:spcPct val="90000"/>
              </a:lnSpc>
              <a:spcBef>
                <a:spcPct val="20000"/>
              </a:spcBef>
              <a:buClr>
                <a:schemeClr val="accent1"/>
              </a:buClr>
              <a:buSzPct val="65000"/>
              <a:buFont typeface="Wingdings" pitchFamily="2" charset="2"/>
              <a:buChar char="n"/>
            </a:pPr>
            <a:r>
              <a:rPr lang="en-US" sz="3600" i="1" kern="0" dirty="0" smtClean="0">
                <a:latin typeface="+mn-lt"/>
              </a:rPr>
              <a:t>Standardizes scores with different averages and standard deviations</a:t>
            </a:r>
          </a:p>
          <a:p>
            <a:pPr marL="800100" lvl="1" indent="-342900">
              <a:lnSpc>
                <a:spcPct val="90000"/>
              </a:lnSpc>
              <a:spcBef>
                <a:spcPct val="20000"/>
              </a:spcBef>
              <a:buClr>
                <a:schemeClr val="accent1"/>
              </a:buClr>
              <a:buSzPct val="65000"/>
              <a:buFont typeface="Wingdings" pitchFamily="2" charset="2"/>
              <a:buChar char="n"/>
            </a:pPr>
            <a:r>
              <a:rPr lang="en-US" sz="3600" kern="0" dirty="0" smtClean="0">
                <a:latin typeface="+mn-lt"/>
              </a:rPr>
              <a:t>Average = </a:t>
            </a:r>
            <a:r>
              <a:rPr lang="en-US" sz="3600" b="1" kern="0" dirty="0" smtClean="0">
                <a:latin typeface="+mn-lt"/>
              </a:rPr>
              <a:t>50 </a:t>
            </a:r>
            <a:r>
              <a:rPr lang="en-US" sz="3600" kern="0" dirty="0" smtClean="0">
                <a:latin typeface="+mn-lt"/>
              </a:rPr>
              <a:t>Std. Deviation = </a:t>
            </a:r>
            <a:r>
              <a:rPr lang="en-US" sz="3600" b="1" kern="0" dirty="0" smtClean="0">
                <a:latin typeface="+mn-lt"/>
              </a:rPr>
              <a:t>10</a:t>
            </a:r>
            <a:endParaRPr kumimoji="0" lang="en-US" sz="36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
                <a:schemeClr val="accent1"/>
              </a:buClr>
              <a:buSzPct val="65000"/>
              <a:buFont typeface="Wingdings" pitchFamily="2" charset="2"/>
              <a:buChar char="n"/>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grpSp>
        <p:nvGrpSpPr>
          <p:cNvPr id="14" name="Group 13"/>
          <p:cNvGrpSpPr/>
          <p:nvPr/>
        </p:nvGrpSpPr>
        <p:grpSpPr>
          <a:xfrm>
            <a:off x="1066800" y="4572000"/>
            <a:ext cx="7086600" cy="1524000"/>
            <a:chOff x="1066800" y="4572000"/>
            <a:chExt cx="7086600" cy="1524000"/>
          </a:xfrm>
        </p:grpSpPr>
        <p:sp>
          <p:nvSpPr>
            <p:cNvPr id="11" name="TextBox 10"/>
            <p:cNvSpPr txBox="1"/>
            <p:nvPr/>
          </p:nvSpPr>
          <p:spPr>
            <a:xfrm>
              <a:off x="1066800" y="5334000"/>
              <a:ext cx="838200" cy="646331"/>
            </a:xfrm>
            <a:prstGeom prst="rect">
              <a:avLst/>
            </a:prstGeom>
            <a:noFill/>
            <a:ln w="6350">
              <a:solidFill>
                <a:schemeClr val="tx1"/>
              </a:solidFill>
            </a:ln>
          </p:spPr>
          <p:txBody>
            <a:bodyPr wrap="square" rtlCol="0">
              <a:spAutoFit/>
            </a:bodyPr>
            <a:lstStyle/>
            <a:p>
              <a:r>
                <a:rPr lang="en-US" sz="3600" b="1" dirty="0" smtClean="0"/>
                <a:t>4.2</a:t>
              </a:r>
              <a:endParaRPr lang="en-US" sz="3600" b="1" dirty="0"/>
            </a:p>
          </p:txBody>
        </p:sp>
        <p:sp>
          <p:nvSpPr>
            <p:cNvPr id="12" name="Rectangle 11"/>
            <p:cNvSpPr/>
            <p:nvPr/>
          </p:nvSpPr>
          <p:spPr bwMode="auto">
            <a:xfrm>
              <a:off x="2895600" y="4572000"/>
              <a:ext cx="5257800" cy="15240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4.2+3.7+2.5+4.7+3.4+4.1+4.0+3.7+4.3+2.7+3.5+3.1+4.3+4.2+4.1+4.6+3.9+4.6+4.1+4.2+4.4+4.1+3.8+3.9+4.0+4.3+3.6+4.1+3.6+4.3+2.7+3.9+4.0+4.2+4.8+2.9+3.1+4.6+4.0+3.1</a:t>
              </a:r>
              <a:r>
                <a:rPr kumimoji="0" lang="en-US" sz="1800" b="0" i="0" u="none" strike="noStrike" cap="none" normalizeH="0" dirty="0" smtClean="0">
                  <a:ln>
                    <a:noFill/>
                  </a:ln>
                  <a:solidFill>
                    <a:schemeClr val="tx1"/>
                  </a:solidFill>
                  <a:effectLst/>
                  <a:latin typeface="Arial" charset="0"/>
                </a:rPr>
                <a:t> / 40 </a:t>
              </a:r>
              <a:r>
                <a:rPr kumimoji="0" lang="en-US" sz="1800" b="1" i="0" u="none" strike="noStrike" cap="none" normalizeH="0" dirty="0" smtClean="0">
                  <a:ln>
                    <a:noFill/>
                  </a:ln>
                  <a:solidFill>
                    <a:schemeClr val="tx1"/>
                  </a:solidFill>
                  <a:effectLst/>
                  <a:latin typeface="Arial" charset="0"/>
                </a:rPr>
                <a:t>4.0 (</a:t>
              </a:r>
              <a:r>
                <a:rPr kumimoji="0" lang="en-US" sz="1800" b="1" i="0" u="none" strike="noStrike" cap="none" normalizeH="0" dirty="0" err="1" smtClean="0">
                  <a:ln>
                    <a:noFill/>
                  </a:ln>
                  <a:solidFill>
                    <a:schemeClr val="tx1"/>
                  </a:solidFill>
                  <a:effectLst/>
                  <a:latin typeface="Arial" charset="0"/>
                </a:rPr>
                <a:t>Avg</a:t>
              </a:r>
              <a:r>
                <a:rPr kumimoji="0" lang="en-US" sz="1800" b="1" i="0" u="none" strike="noStrike" cap="none" normalizeH="0" dirty="0" smtClean="0">
                  <a:ln>
                    <a:noFill/>
                  </a:ln>
                  <a:solidFill>
                    <a:schemeClr val="tx1"/>
                  </a:solidFill>
                  <a:effectLst/>
                  <a:latin typeface="Arial" charset="0"/>
                </a:rPr>
                <a:t>) = 50</a:t>
              </a:r>
              <a:endParaRPr kumimoji="0" lang="en-US" sz="1800" b="1" i="0" u="none" strike="noStrike" cap="none" normalizeH="0" baseline="0" dirty="0" smtClean="0">
                <a:ln>
                  <a:noFill/>
                </a:ln>
                <a:solidFill>
                  <a:schemeClr val="tx1"/>
                </a:solidFill>
                <a:effectLst/>
                <a:latin typeface="Arial" charset="0"/>
              </a:endParaRPr>
            </a:p>
          </p:txBody>
        </p:sp>
      </p:grpSp>
      <p:grpSp>
        <p:nvGrpSpPr>
          <p:cNvPr id="19" name="Group 18"/>
          <p:cNvGrpSpPr/>
          <p:nvPr/>
        </p:nvGrpSpPr>
        <p:grpSpPr>
          <a:xfrm>
            <a:off x="1919068" y="4648200"/>
            <a:ext cx="6019800" cy="1304330"/>
            <a:chOff x="1981200" y="4648200"/>
            <a:chExt cx="6019800" cy="1304330"/>
          </a:xfrm>
        </p:grpSpPr>
        <p:sp>
          <p:nvSpPr>
            <p:cNvPr id="8" name="TextBox 7"/>
            <p:cNvSpPr txBox="1"/>
            <p:nvPr/>
          </p:nvSpPr>
          <p:spPr>
            <a:xfrm>
              <a:off x="1981200" y="5410200"/>
              <a:ext cx="914400" cy="523220"/>
            </a:xfrm>
            <a:prstGeom prst="rect">
              <a:avLst/>
            </a:prstGeom>
            <a:noFill/>
          </p:spPr>
          <p:txBody>
            <a:bodyPr wrap="square" rtlCol="0">
              <a:spAutoFit/>
            </a:bodyPr>
            <a:lstStyle/>
            <a:p>
              <a:r>
                <a:rPr lang="en-US" sz="2800" b="1" dirty="0" smtClean="0"/>
                <a:t>= 54</a:t>
              </a:r>
              <a:endParaRPr lang="en-US" sz="2800" b="1" dirty="0"/>
            </a:p>
          </p:txBody>
        </p:sp>
        <p:grpSp>
          <p:nvGrpSpPr>
            <p:cNvPr id="18" name="Group 17"/>
            <p:cNvGrpSpPr/>
            <p:nvPr/>
          </p:nvGrpSpPr>
          <p:grpSpPr>
            <a:xfrm>
              <a:off x="2971800" y="4648200"/>
              <a:ext cx="5029200" cy="1304330"/>
              <a:chOff x="2971800" y="4648200"/>
              <a:chExt cx="5029200" cy="1304330"/>
            </a:xfrm>
          </p:grpSpPr>
          <p:sp>
            <p:nvSpPr>
              <p:cNvPr id="15" name="TextBox 14"/>
              <p:cNvSpPr txBox="1"/>
              <p:nvPr/>
            </p:nvSpPr>
            <p:spPr>
              <a:xfrm>
                <a:off x="2971800" y="5029200"/>
                <a:ext cx="3581400" cy="923330"/>
              </a:xfrm>
              <a:prstGeom prst="rect">
                <a:avLst/>
              </a:prstGeom>
              <a:solidFill>
                <a:srgbClr val="CC9900"/>
              </a:solidFill>
            </p:spPr>
            <p:txBody>
              <a:bodyPr wrap="square" rtlCol="0">
                <a:spAutoFit/>
              </a:bodyPr>
              <a:lstStyle/>
              <a:p>
                <a:endParaRPr lang="en-US" dirty="0" smtClean="0"/>
              </a:p>
              <a:p>
                <a:endParaRPr lang="en-US" dirty="0" smtClean="0"/>
              </a:p>
              <a:p>
                <a:endParaRPr lang="en-US" dirty="0"/>
              </a:p>
            </p:txBody>
          </p:sp>
          <p:sp>
            <p:nvSpPr>
              <p:cNvPr id="9" name="TextBox 8"/>
              <p:cNvSpPr txBox="1"/>
              <p:nvPr/>
            </p:nvSpPr>
            <p:spPr>
              <a:xfrm>
                <a:off x="2971800" y="4648200"/>
                <a:ext cx="5029200" cy="923330"/>
              </a:xfrm>
              <a:prstGeom prst="rect">
                <a:avLst/>
              </a:prstGeom>
              <a:solidFill>
                <a:srgbClr val="CC9900"/>
              </a:solidFill>
            </p:spPr>
            <p:txBody>
              <a:bodyPr wrap="square" rtlCol="0">
                <a:spAutoFit/>
              </a:bodyPr>
              <a:lstStyle/>
              <a:p>
                <a:endParaRPr lang="en-US" dirty="0" smtClean="0"/>
              </a:p>
              <a:p>
                <a:endParaRPr lang="en-US" dirty="0" smtClean="0"/>
              </a:p>
              <a:p>
                <a:endParaRPr lang="en-US" dirty="0"/>
              </a:p>
            </p:txBody>
          </p:sp>
        </p:grpSp>
      </p:grpSp>
      <p:sp>
        <p:nvSpPr>
          <p:cNvPr id="13" name="Right Arrow 12"/>
          <p:cNvSpPr/>
          <p:nvPr/>
        </p:nvSpPr>
        <p:spPr bwMode="auto">
          <a:xfrm>
            <a:off x="2133600" y="5562600"/>
            <a:ext cx="4343400" cy="381000"/>
          </a:xfrm>
          <a:prstGeom prst="rightArrow">
            <a:avLst/>
          </a:prstGeom>
          <a:solidFill>
            <a:srgbClr val="C0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pSp>
        <p:nvGrpSpPr>
          <p:cNvPr id="23" name="Group 22"/>
          <p:cNvGrpSpPr/>
          <p:nvPr/>
        </p:nvGrpSpPr>
        <p:grpSpPr>
          <a:xfrm>
            <a:off x="1967132" y="4572000"/>
            <a:ext cx="6033868" cy="1377018"/>
            <a:chOff x="1967132" y="4572000"/>
            <a:chExt cx="6033868" cy="1377018"/>
          </a:xfrm>
        </p:grpSpPr>
        <p:sp>
          <p:nvSpPr>
            <p:cNvPr id="20" name="Rectangle 19"/>
            <p:cNvSpPr/>
            <p:nvPr/>
          </p:nvSpPr>
          <p:spPr bwMode="auto">
            <a:xfrm>
              <a:off x="2895600" y="4572000"/>
              <a:ext cx="2133600" cy="990600"/>
            </a:xfrm>
            <a:prstGeom prst="rect">
              <a:avLst/>
            </a:prstGeom>
            <a:solidFill>
              <a:srgbClr val="FFC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4.1 (</a:t>
              </a:r>
              <a:r>
                <a:rPr kumimoji="0" lang="en-US" sz="1800" b="1" i="0" u="none" strike="noStrike" cap="none" normalizeH="0" baseline="0" dirty="0" err="1" smtClean="0">
                  <a:ln>
                    <a:noFill/>
                  </a:ln>
                  <a:solidFill>
                    <a:schemeClr val="tx1"/>
                  </a:solidFill>
                  <a:effectLst/>
                  <a:latin typeface="Arial" charset="0"/>
                </a:rPr>
                <a:t>Avg</a:t>
              </a:r>
              <a:r>
                <a:rPr kumimoji="0" lang="en-US" sz="1800" b="1" i="0" u="none" strike="noStrike" cap="none" normalizeH="0" baseline="0" dirty="0" smtClean="0">
                  <a:ln>
                    <a:noFill/>
                  </a:ln>
                  <a:solidFill>
                    <a:schemeClr val="tx1"/>
                  </a:solidFill>
                  <a:effectLst/>
                  <a:latin typeface="Arial" charset="0"/>
                </a:rPr>
                <a:t>)</a:t>
              </a:r>
              <a:r>
                <a:rPr kumimoji="0" lang="en-US" sz="1800" b="1" i="0" u="none" strike="noStrike" cap="none" normalizeH="0" dirty="0" smtClean="0">
                  <a:ln>
                    <a:noFill/>
                  </a:ln>
                  <a:solidFill>
                    <a:schemeClr val="tx1"/>
                  </a:solidFill>
                  <a:effectLst/>
                  <a:latin typeface="Arial" charset="0"/>
                </a:rPr>
                <a:t> = 50</a:t>
              </a:r>
              <a:endParaRPr kumimoji="0" lang="en-US" sz="1800" b="1" i="0" u="none" strike="noStrike" cap="none" normalizeH="0" baseline="0" dirty="0" smtClean="0">
                <a:ln>
                  <a:noFill/>
                </a:ln>
                <a:solidFill>
                  <a:schemeClr val="tx1"/>
                </a:solidFill>
                <a:effectLst/>
                <a:latin typeface="Arial" charset="0"/>
              </a:endParaRPr>
            </a:p>
          </p:txBody>
        </p:sp>
        <p:sp>
          <p:nvSpPr>
            <p:cNvPr id="21" name="TextBox 20"/>
            <p:cNvSpPr txBox="1"/>
            <p:nvPr/>
          </p:nvSpPr>
          <p:spPr>
            <a:xfrm>
              <a:off x="1967132" y="5410200"/>
              <a:ext cx="914400" cy="523220"/>
            </a:xfrm>
            <a:prstGeom prst="rect">
              <a:avLst/>
            </a:prstGeom>
            <a:solidFill>
              <a:schemeClr val="bg1"/>
            </a:solidFill>
          </p:spPr>
          <p:txBody>
            <a:bodyPr wrap="square" rtlCol="0">
              <a:spAutoFit/>
            </a:bodyPr>
            <a:lstStyle/>
            <a:p>
              <a:r>
                <a:rPr lang="en-US" sz="2800" b="1" dirty="0" smtClean="0"/>
                <a:t>= 52</a:t>
              </a:r>
              <a:endParaRPr lang="en-US" sz="2800" b="1" dirty="0"/>
            </a:p>
          </p:txBody>
        </p:sp>
        <p:sp>
          <p:nvSpPr>
            <p:cNvPr id="22" name="TextBox 21"/>
            <p:cNvSpPr txBox="1"/>
            <p:nvPr/>
          </p:nvSpPr>
          <p:spPr>
            <a:xfrm>
              <a:off x="6488720" y="5025688"/>
              <a:ext cx="1512280" cy="923330"/>
            </a:xfrm>
            <a:prstGeom prst="rect">
              <a:avLst/>
            </a:prstGeom>
            <a:solidFill>
              <a:srgbClr val="CC9900"/>
            </a:solidFill>
          </p:spPr>
          <p:txBody>
            <a:bodyPr wrap="square" rtlCol="0">
              <a:spAutoFit/>
            </a:bodyPr>
            <a:lstStyle/>
            <a:p>
              <a:endParaRPr lang="en-US" dirty="0" smtClean="0"/>
            </a:p>
            <a:p>
              <a:endParaRPr lang="en-US" dirty="0" smtClean="0"/>
            </a:p>
            <a:p>
              <a:endParaRPr lang="en-US" dirty="0"/>
            </a:p>
          </p:txBody>
        </p:sp>
      </p:gr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cstate="print"/>
          <a:srcRect l="38693" t="7871" r="654" b="19711"/>
          <a:stretch>
            <a:fillRect/>
          </a:stretch>
        </p:blipFill>
        <p:spPr bwMode="auto">
          <a:xfrm>
            <a:off x="3429000" y="1600200"/>
            <a:ext cx="4419600" cy="3505200"/>
          </a:xfrm>
          <a:prstGeom prst="rect">
            <a:avLst/>
          </a:prstGeom>
          <a:noFill/>
          <a:ln w="9525" algn="ctr">
            <a:noFill/>
            <a:miter lim="800000"/>
            <a:headEnd/>
            <a:tailEnd/>
          </a:ln>
          <a:effectLst/>
        </p:spPr>
      </p:pic>
      <p:sp>
        <p:nvSpPr>
          <p:cNvPr id="54274" name="Rectangle 4"/>
          <p:cNvSpPr>
            <a:spLocks noGrp="1" noChangeArrowheads="1"/>
          </p:cNvSpPr>
          <p:nvPr>
            <p:ph type="title"/>
          </p:nvPr>
        </p:nvSpPr>
        <p:spPr>
          <a:xfrm>
            <a:off x="457200" y="277813"/>
            <a:ext cx="8686800" cy="1139825"/>
          </a:xfrm>
        </p:spPr>
        <p:txBody>
          <a:bodyPr/>
          <a:lstStyle/>
          <a:p>
            <a:pPr eaLnBrk="1" hangingPunct="1"/>
            <a:r>
              <a:rPr lang="en-US" sz="5400" b="1" dirty="0" smtClean="0"/>
              <a:t>Converted Average</a:t>
            </a:r>
          </a:p>
        </p:txBody>
      </p:sp>
      <p:sp>
        <p:nvSpPr>
          <p:cNvPr id="9" name="Oval 8"/>
          <p:cNvSpPr/>
          <p:nvPr/>
        </p:nvSpPr>
        <p:spPr bwMode="auto">
          <a:xfrm>
            <a:off x="7092460" y="3264880"/>
            <a:ext cx="304800" cy="228600"/>
          </a:xfrm>
          <a:prstGeom prst="ellipse">
            <a:avLst/>
          </a:prstGeom>
          <a:noFill/>
          <a:ln w="1270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pic>
        <p:nvPicPr>
          <p:cNvPr id="1026" name="Picture 2"/>
          <p:cNvPicPr>
            <a:picLocks noChangeAspect="1" noChangeArrowheads="1"/>
          </p:cNvPicPr>
          <p:nvPr/>
        </p:nvPicPr>
        <p:blipFill>
          <a:blip r:embed="rId4" cstate="print"/>
          <a:srcRect/>
          <a:stretch>
            <a:fillRect/>
          </a:stretch>
        </p:blipFill>
        <p:spPr bwMode="auto">
          <a:xfrm>
            <a:off x="609600" y="1905000"/>
            <a:ext cx="7340492" cy="3200400"/>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a:stretch>
            <a:fillRect/>
          </a:stretch>
        </p:blipFill>
        <p:spPr bwMode="auto">
          <a:xfrm rot="16200000">
            <a:off x="-738978" y="2842422"/>
            <a:ext cx="5592756" cy="2438400"/>
          </a:xfrm>
          <a:prstGeom prst="rect">
            <a:avLst/>
          </a:prstGeom>
          <a:noFill/>
          <a:ln w="9525">
            <a:noFill/>
            <a:miter lim="800000"/>
            <a:headEnd/>
            <a:tailEnd/>
          </a:ln>
        </p:spPr>
      </p:pic>
      <p:sp>
        <p:nvSpPr>
          <p:cNvPr id="6" name="Line 5"/>
          <p:cNvSpPr>
            <a:spLocks noChangeShapeType="1"/>
          </p:cNvSpPr>
          <p:nvPr/>
        </p:nvSpPr>
        <p:spPr bwMode="auto">
          <a:xfrm>
            <a:off x="2209800" y="3657601"/>
            <a:ext cx="5715000" cy="0"/>
          </a:xfrm>
          <a:prstGeom prst="line">
            <a:avLst/>
          </a:prstGeom>
          <a:noFill/>
          <a:ln w="28575">
            <a:solidFill>
              <a:srgbClr val="FF0000"/>
            </a:solidFill>
            <a:prstDash val="dash"/>
            <a:round/>
            <a:headEnd/>
            <a:tailEnd/>
          </a:ln>
          <a:effectLst/>
        </p:spPr>
        <p:txBody>
          <a:bodyPr wrap="none"/>
          <a:lstStyle/>
          <a:p>
            <a:endParaRPr 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subTnLst>
                                    <p:set>
                                      <p:cBhvr override="childStyle">
                                        <p:cTn dur="1" fill="hold" display="0" masterRel="nextClick" afterEffect="1"/>
                                        <p:tgtEl>
                                          <p:spTgt spid="102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t>Questions &amp; Discussion</a:t>
            </a:r>
            <a:endParaRPr lang="en-US" sz="5400" b="1" dirty="0"/>
          </a:p>
        </p:txBody>
      </p:sp>
      <p:sp>
        <p:nvSpPr>
          <p:cNvPr id="3" name="Date Placeholder 2"/>
          <p:cNvSpPr>
            <a:spLocks noGrp="1"/>
          </p:cNvSpPr>
          <p:nvPr>
            <p:ph type="dt" sz="half" idx="10"/>
          </p:nvPr>
        </p:nvSpPr>
        <p:spPr/>
        <p:txBody>
          <a:bodyPr/>
          <a:lstStyle/>
          <a:p>
            <a:pPr>
              <a:defRPr/>
            </a:pPr>
            <a:fld id="{BFB892CD-4CC4-4C88-9168-C0AED92A024A}" type="datetime1">
              <a:rPr lang="en-US" smtClean="0"/>
              <a:pPr>
                <a:defRPr/>
              </a:pPr>
              <a:t>8/8/2012</a:t>
            </a:fld>
            <a:endParaRPr lang="en-US" altLang="en-US"/>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Edge">
  <a:themeElements>
    <a:clrScheme name="Edge 10">
      <a:dk1>
        <a:srgbClr val="000000"/>
      </a:dk1>
      <a:lt1>
        <a:srgbClr val="FFFFFF"/>
      </a:lt1>
      <a:dk2>
        <a:srgbClr val="731F14"/>
      </a:dk2>
      <a:lt2>
        <a:srgbClr val="5F5F5F"/>
      </a:lt2>
      <a:accent1>
        <a:srgbClr val="CC9900"/>
      </a:accent1>
      <a:accent2>
        <a:srgbClr val="74A61C"/>
      </a:accent2>
      <a:accent3>
        <a:srgbClr val="FFFFFF"/>
      </a:accent3>
      <a:accent4>
        <a:srgbClr val="000000"/>
      </a:accent4>
      <a:accent5>
        <a:srgbClr val="E2CAAA"/>
      </a:accent5>
      <a:accent6>
        <a:srgbClr val="689618"/>
      </a:accent6>
      <a:hlink>
        <a:srgbClr val="D3A9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10">
        <a:dk1>
          <a:srgbClr val="000000"/>
        </a:dk1>
        <a:lt1>
          <a:srgbClr val="FFFFFF"/>
        </a:lt1>
        <a:dk2>
          <a:srgbClr val="731F14"/>
        </a:dk2>
        <a:lt2>
          <a:srgbClr val="5F5F5F"/>
        </a:lt2>
        <a:accent1>
          <a:srgbClr val="CC9900"/>
        </a:accent1>
        <a:accent2>
          <a:srgbClr val="74A61C"/>
        </a:accent2>
        <a:accent3>
          <a:srgbClr val="FFFFFF"/>
        </a:accent3>
        <a:accent4>
          <a:srgbClr val="000000"/>
        </a:accent4>
        <a:accent5>
          <a:srgbClr val="E2CAAA"/>
        </a:accent5>
        <a:accent6>
          <a:srgbClr val="689618"/>
        </a:accent6>
        <a:hlink>
          <a:srgbClr val="D3A900"/>
        </a:hlink>
        <a:folHlink>
          <a:srgbClr val="AFBF3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5713</TotalTime>
  <Words>1867</Words>
  <Application>Microsoft Office PowerPoint</Application>
  <PresentationFormat>On-screen Show (4:3)</PresentationFormat>
  <Paragraphs>313</Paragraphs>
  <Slides>27</Slides>
  <Notes>21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Edge</vt:lpstr>
      <vt:lpstr>Interpreting IDEA Results: Getting the Most from Course Evaluations </vt:lpstr>
      <vt:lpstr>Outline for Today</vt:lpstr>
      <vt:lpstr>Overview: IDEA Results</vt:lpstr>
      <vt:lpstr>Sample Size/Response Rate</vt:lpstr>
      <vt:lpstr>Questions &amp; Discussion</vt:lpstr>
      <vt:lpstr>Avg. Score vs Converted Avg.</vt:lpstr>
      <vt:lpstr>Converted Average (T Score)</vt:lpstr>
      <vt:lpstr>Converted Average</vt:lpstr>
      <vt:lpstr>Questions &amp; Discussion</vt:lpstr>
      <vt:lpstr>Learning Objectives</vt:lpstr>
      <vt:lpstr>Pg 2: Progress on Objectives</vt:lpstr>
      <vt:lpstr>Too Many Objectives</vt:lpstr>
      <vt:lpstr>Statistical Detail</vt:lpstr>
      <vt:lpstr>Questions &amp; Discussion</vt:lpstr>
      <vt:lpstr>What is “Summary Evaluation”</vt:lpstr>
      <vt:lpstr>IDEA: Adjusted Scores </vt:lpstr>
      <vt:lpstr>Impact of Extraneous Factors</vt:lpstr>
      <vt:lpstr>Understanding Adjusted Scores</vt:lpstr>
      <vt:lpstr>PowerPoint Presentation</vt:lpstr>
      <vt:lpstr>Adjusted or Unadjusted Scores What Should be Used?</vt:lpstr>
      <vt:lpstr>Questions &amp; Discussion</vt:lpstr>
      <vt:lpstr>IDEA Recommendations for Administrative Use of Scores</vt:lpstr>
      <vt:lpstr>Questions &amp; Discussion</vt:lpstr>
      <vt:lpstr>Reflective Practice with IDEA</vt:lpstr>
      <vt:lpstr>IDEA: Diagnostic</vt:lpstr>
      <vt:lpstr>PowerPoint Presentation</vt:lpstr>
      <vt:lpstr>Final Discussion</vt:lpstr>
    </vt:vector>
  </TitlesOfParts>
  <Company>The IDEA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Day 2</dc:title>
  <dc:creator>Amy</dc:creator>
  <cp:lastModifiedBy>AAA</cp:lastModifiedBy>
  <cp:revision>173</cp:revision>
  <cp:lastPrinted>2010-12-23T15:50:30Z</cp:lastPrinted>
  <dcterms:created xsi:type="dcterms:W3CDTF">2004-01-13T17:14:25Z</dcterms:created>
  <dcterms:modified xsi:type="dcterms:W3CDTF">2012-08-08T18:24:43Z</dcterms:modified>
</cp:coreProperties>
</file>