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5" r:id="rId2"/>
    <p:sldId id="282" r:id="rId3"/>
    <p:sldId id="286" r:id="rId4"/>
    <p:sldId id="292" r:id="rId5"/>
    <p:sldId id="257" r:id="rId6"/>
    <p:sldId id="295" r:id="rId7"/>
    <p:sldId id="312" r:id="rId8"/>
    <p:sldId id="313" r:id="rId9"/>
    <p:sldId id="314" r:id="rId10"/>
    <p:sldId id="315" r:id="rId11"/>
    <p:sldId id="267" r:id="rId12"/>
    <p:sldId id="327" r:id="rId13"/>
    <p:sldId id="278" r:id="rId14"/>
    <p:sldId id="266" r:id="rId15"/>
    <p:sldId id="261" r:id="rId16"/>
    <p:sldId id="262" r:id="rId17"/>
    <p:sldId id="279" r:id="rId18"/>
    <p:sldId id="328" r:id="rId19"/>
    <p:sldId id="290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46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00015070\Desktop\Budget\2014-2015\Revenue%20and%20Expense%20Parking%20graph\2013-14%20Parking%20Operations%20Master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1101408\Box\Parking%20Committee\Parking%20Committee%20History\2021-22%20Parking%20Committee\Revenue-Expense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00015070\Desktop\Budget\2014-2015\Revenue%20and%20Expense%20Parking%20graph\2013-14%20Parking%20Operations%20Mast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00015070\Desktop\Budget\2015-2016\Revenue%20and%20Expense%20Parking%20graph\2015-16%20Parking%20Operations%20Master%20-%20Projection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1101408\Box\Parking%20Committee\Parking%20Committee%20History\2021-22%20Parking%20Committee\Revenue-Expense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2015-16 USU Parking Revenue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016704800471619E-2"/>
          <c:y val="6.2135798925235693E-2"/>
          <c:w val="0.68231014873140861"/>
          <c:h val="0.8794898269168767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Faculty/Staff Permit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Sheet3!$A$2:$A$15</c:f>
              <c:strCache>
                <c:ptCount val="14"/>
                <c:pt idx="0">
                  <c:v>Institution</c:v>
                </c:pt>
                <c:pt idx="1">
                  <c:v>Utah</c:v>
                </c:pt>
                <c:pt idx="2">
                  <c:v>Utah Valley</c:v>
                </c:pt>
                <c:pt idx="3">
                  <c:v>Idaho State</c:v>
                </c:pt>
                <c:pt idx="4">
                  <c:v>Colorado State</c:v>
                </c:pt>
                <c:pt idx="5">
                  <c:v>Wyoming</c:v>
                </c:pt>
                <c:pt idx="6">
                  <c:v>Montana State</c:v>
                </c:pt>
                <c:pt idx="7">
                  <c:v>Boise State</c:v>
                </c:pt>
                <c:pt idx="8">
                  <c:v>Fresno State</c:v>
                </c:pt>
                <c:pt idx="9">
                  <c:v>UNLV</c:v>
                </c:pt>
                <c:pt idx="10">
                  <c:v>New Mexico</c:v>
                </c:pt>
                <c:pt idx="11">
                  <c:v>San Diego State</c:v>
                </c:pt>
                <c:pt idx="12">
                  <c:v>San Jose State</c:v>
                </c:pt>
                <c:pt idx="13">
                  <c:v>Utah State Univeristy</c:v>
                </c:pt>
              </c:strCache>
            </c:strRef>
          </c:cat>
          <c:val>
            <c:numRef>
              <c:f>Sheet3!$B$2:$B$15</c:f>
              <c:numCache>
                <c:formatCode>"$"#,##0.00</c:formatCode>
                <c:ptCount val="14"/>
                <c:pt idx="0" formatCode="_(&quot;$&quot;* #,##0.00_);_(&quot;$&quot;* \(#,##0.00\);_(&quot;$&quot;* &quot;-&quot;??_);_(@_)">
                  <c:v>0</c:v>
                </c:pt>
                <c:pt idx="1">
                  <c:v>672</c:v>
                </c:pt>
                <c:pt idx="3">
                  <c:v>300</c:v>
                </c:pt>
                <c:pt idx="4">
                  <c:v>618</c:v>
                </c:pt>
                <c:pt idx="5">
                  <c:v>210</c:v>
                </c:pt>
                <c:pt idx="6">
                  <c:v>400</c:v>
                </c:pt>
                <c:pt idx="7">
                  <c:v>320</c:v>
                </c:pt>
                <c:pt idx="8">
                  <c:v>230</c:v>
                </c:pt>
                <c:pt idx="9">
                  <c:v>300</c:v>
                </c:pt>
                <c:pt idx="10">
                  <c:v>444</c:v>
                </c:pt>
                <c:pt idx="11">
                  <c:v>426</c:v>
                </c:pt>
                <c:pt idx="12">
                  <c:v>510</c:v>
                </c:pt>
                <c:pt idx="13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5-46A6-804B-4CE08DD4CCD7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Faculty/Staff Terrace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Sheet3!$A$2:$A$15</c:f>
              <c:strCache>
                <c:ptCount val="14"/>
                <c:pt idx="0">
                  <c:v>Institution</c:v>
                </c:pt>
                <c:pt idx="1">
                  <c:v>Utah</c:v>
                </c:pt>
                <c:pt idx="2">
                  <c:v>Utah Valley</c:v>
                </c:pt>
                <c:pt idx="3">
                  <c:v>Idaho State</c:v>
                </c:pt>
                <c:pt idx="4">
                  <c:v>Colorado State</c:v>
                </c:pt>
                <c:pt idx="5">
                  <c:v>Wyoming</c:v>
                </c:pt>
                <c:pt idx="6">
                  <c:v>Montana State</c:v>
                </c:pt>
                <c:pt idx="7">
                  <c:v>Boise State</c:v>
                </c:pt>
                <c:pt idx="8">
                  <c:v>Fresno State</c:v>
                </c:pt>
                <c:pt idx="9">
                  <c:v>UNLV</c:v>
                </c:pt>
                <c:pt idx="10">
                  <c:v>New Mexico</c:v>
                </c:pt>
                <c:pt idx="11">
                  <c:v>San Diego State</c:v>
                </c:pt>
                <c:pt idx="12">
                  <c:v>San Jose State</c:v>
                </c:pt>
                <c:pt idx="13">
                  <c:v>Utah State Univeristy</c:v>
                </c:pt>
              </c:strCache>
            </c:strRef>
          </c:cat>
          <c:val>
            <c:numRef>
              <c:f>Sheet3!$C$2:$C$15</c:f>
              <c:numCache>
                <c:formatCode>"$"#,##0.00</c:formatCode>
                <c:ptCount val="14"/>
                <c:pt idx="0" formatCode="_(&quot;$&quot;* #,##0.00_);_(&quot;$&quot;* \(#,##0.00\);_(&quot;$&quot;* &quot;-&quot;??_);_(@_)">
                  <c:v>0</c:v>
                </c:pt>
                <c:pt idx="1">
                  <c:v>1128</c:v>
                </c:pt>
                <c:pt idx="2">
                  <c:v>750</c:v>
                </c:pt>
                <c:pt idx="3">
                  <c:v>600</c:v>
                </c:pt>
                <c:pt idx="4">
                  <c:v>618</c:v>
                </c:pt>
                <c:pt idx="6">
                  <c:v>625</c:v>
                </c:pt>
                <c:pt idx="7">
                  <c:v>426</c:v>
                </c:pt>
                <c:pt idx="9">
                  <c:v>755</c:v>
                </c:pt>
                <c:pt idx="10">
                  <c:v>612</c:v>
                </c:pt>
                <c:pt idx="12">
                  <c:v>840</c:v>
                </c:pt>
                <c:pt idx="13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95-46A6-804B-4CE08DD4CCD7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Student Commuter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Sheet3!$A$2:$A$15</c:f>
              <c:strCache>
                <c:ptCount val="14"/>
                <c:pt idx="0">
                  <c:v>Institution</c:v>
                </c:pt>
                <c:pt idx="1">
                  <c:v>Utah</c:v>
                </c:pt>
                <c:pt idx="2">
                  <c:v>Utah Valley</c:v>
                </c:pt>
                <c:pt idx="3">
                  <c:v>Idaho State</c:v>
                </c:pt>
                <c:pt idx="4">
                  <c:v>Colorado State</c:v>
                </c:pt>
                <c:pt idx="5">
                  <c:v>Wyoming</c:v>
                </c:pt>
                <c:pt idx="6">
                  <c:v>Montana State</c:v>
                </c:pt>
                <c:pt idx="7">
                  <c:v>Boise State</c:v>
                </c:pt>
                <c:pt idx="8">
                  <c:v>Fresno State</c:v>
                </c:pt>
                <c:pt idx="9">
                  <c:v>UNLV</c:v>
                </c:pt>
                <c:pt idx="10">
                  <c:v>New Mexico</c:v>
                </c:pt>
                <c:pt idx="11">
                  <c:v>San Diego State</c:v>
                </c:pt>
                <c:pt idx="12">
                  <c:v>San Jose State</c:v>
                </c:pt>
                <c:pt idx="13">
                  <c:v>Utah State Univeristy</c:v>
                </c:pt>
              </c:strCache>
            </c:strRef>
          </c:cat>
          <c:val>
            <c:numRef>
              <c:f>Sheet3!$D$2:$D$15</c:f>
              <c:numCache>
                <c:formatCode>"$"#,##0.00</c:formatCode>
                <c:ptCount val="14"/>
                <c:pt idx="0" formatCode="_(&quot;$&quot;* #,##0.00_);_(&quot;$&quot;* \(#,##0.00\);_(&quot;$&quot;* &quot;-&quot;??_);_(@_)">
                  <c:v>0</c:v>
                </c:pt>
                <c:pt idx="1">
                  <c:v>280</c:v>
                </c:pt>
                <c:pt idx="2">
                  <c:v>115</c:v>
                </c:pt>
                <c:pt idx="3">
                  <c:v>300</c:v>
                </c:pt>
                <c:pt idx="4">
                  <c:v>569</c:v>
                </c:pt>
                <c:pt idx="5">
                  <c:v>145</c:v>
                </c:pt>
                <c:pt idx="6">
                  <c:v>400</c:v>
                </c:pt>
                <c:pt idx="7">
                  <c:v>148</c:v>
                </c:pt>
                <c:pt idx="8">
                  <c:v>230</c:v>
                </c:pt>
                <c:pt idx="9">
                  <c:v>150</c:v>
                </c:pt>
                <c:pt idx="10">
                  <c:v>372</c:v>
                </c:pt>
                <c:pt idx="11">
                  <c:v>348</c:v>
                </c:pt>
                <c:pt idx="12">
                  <c:v>384</c:v>
                </c:pt>
                <c:pt idx="13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95-46A6-804B-4CE08DD4CCD7}"/>
            </c:ext>
          </c:extLst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Student Resident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Sheet3!$A$2:$A$15</c:f>
              <c:strCache>
                <c:ptCount val="14"/>
                <c:pt idx="0">
                  <c:v>Institution</c:v>
                </c:pt>
                <c:pt idx="1">
                  <c:v>Utah</c:v>
                </c:pt>
                <c:pt idx="2">
                  <c:v>Utah Valley</c:v>
                </c:pt>
                <c:pt idx="3">
                  <c:v>Idaho State</c:v>
                </c:pt>
                <c:pt idx="4">
                  <c:v>Colorado State</c:v>
                </c:pt>
                <c:pt idx="5">
                  <c:v>Wyoming</c:v>
                </c:pt>
                <c:pt idx="6">
                  <c:v>Montana State</c:v>
                </c:pt>
                <c:pt idx="7">
                  <c:v>Boise State</c:v>
                </c:pt>
                <c:pt idx="8">
                  <c:v>Fresno State</c:v>
                </c:pt>
                <c:pt idx="9">
                  <c:v>UNLV</c:v>
                </c:pt>
                <c:pt idx="10">
                  <c:v>New Mexico</c:v>
                </c:pt>
                <c:pt idx="11">
                  <c:v>San Diego State</c:v>
                </c:pt>
                <c:pt idx="12">
                  <c:v>San Jose State</c:v>
                </c:pt>
                <c:pt idx="13">
                  <c:v>Utah State Univeristy</c:v>
                </c:pt>
              </c:strCache>
            </c:strRef>
          </c:cat>
          <c:val>
            <c:numRef>
              <c:f>Sheet3!$E$2:$E$15</c:f>
              <c:numCache>
                <c:formatCode>"$"#,##0.00</c:formatCode>
                <c:ptCount val="14"/>
                <c:pt idx="0" formatCode="_(&quot;$&quot;* #,##0.00_);_(&quot;$&quot;* \(#,##0.00\);_(&quot;$&quot;* &quot;-&quot;??_);_(@_)">
                  <c:v>0</c:v>
                </c:pt>
                <c:pt idx="1">
                  <c:v>280</c:v>
                </c:pt>
                <c:pt idx="3">
                  <c:v>150</c:v>
                </c:pt>
                <c:pt idx="4">
                  <c:v>667</c:v>
                </c:pt>
                <c:pt idx="5">
                  <c:v>163</c:v>
                </c:pt>
                <c:pt idx="6">
                  <c:v>195</c:v>
                </c:pt>
                <c:pt idx="7">
                  <c:v>288</c:v>
                </c:pt>
                <c:pt idx="9">
                  <c:v>150</c:v>
                </c:pt>
                <c:pt idx="10">
                  <c:v>420</c:v>
                </c:pt>
                <c:pt idx="11">
                  <c:v>552</c:v>
                </c:pt>
                <c:pt idx="12">
                  <c:v>632</c:v>
                </c:pt>
                <c:pt idx="13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95-46A6-804B-4CE08DD4CCD7}"/>
            </c:ext>
          </c:extLst>
        </c:ser>
        <c:ser>
          <c:idx val="4"/>
          <c:order val="4"/>
          <c:tx>
            <c:strRef>
              <c:f>Sheet3!$F$1</c:f>
              <c:strCache>
                <c:ptCount val="1"/>
                <c:pt idx="0">
                  <c:v>Student Economy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Sheet3!$A$2:$A$15</c:f>
              <c:strCache>
                <c:ptCount val="14"/>
                <c:pt idx="0">
                  <c:v>Institution</c:v>
                </c:pt>
                <c:pt idx="1">
                  <c:v>Utah</c:v>
                </c:pt>
                <c:pt idx="2">
                  <c:v>Utah Valley</c:v>
                </c:pt>
                <c:pt idx="3">
                  <c:v>Idaho State</c:v>
                </c:pt>
                <c:pt idx="4">
                  <c:v>Colorado State</c:v>
                </c:pt>
                <c:pt idx="5">
                  <c:v>Wyoming</c:v>
                </c:pt>
                <c:pt idx="6">
                  <c:v>Montana State</c:v>
                </c:pt>
                <c:pt idx="7">
                  <c:v>Boise State</c:v>
                </c:pt>
                <c:pt idx="8">
                  <c:v>Fresno State</c:v>
                </c:pt>
                <c:pt idx="9">
                  <c:v>UNLV</c:v>
                </c:pt>
                <c:pt idx="10">
                  <c:v>New Mexico</c:v>
                </c:pt>
                <c:pt idx="11">
                  <c:v>San Diego State</c:v>
                </c:pt>
                <c:pt idx="12">
                  <c:v>San Jose State</c:v>
                </c:pt>
                <c:pt idx="13">
                  <c:v>Utah State Univeristy</c:v>
                </c:pt>
              </c:strCache>
            </c:strRef>
          </c:cat>
          <c:val>
            <c:numRef>
              <c:f>Sheet3!$F$2:$F$15</c:f>
              <c:numCache>
                <c:formatCode>"$"#,##0.00</c:formatCode>
                <c:ptCount val="14"/>
                <c:pt idx="0" formatCode="_(&quot;$&quot;* #,##0.00_);_(&quot;$&quot;* \(#,##0.00\);_(&quot;$&quot;* &quot;-&quot;??_);_(@_)">
                  <c:v>0</c:v>
                </c:pt>
                <c:pt idx="1">
                  <c:v>140</c:v>
                </c:pt>
                <c:pt idx="3">
                  <c:v>100</c:v>
                </c:pt>
                <c:pt idx="4">
                  <c:v>424</c:v>
                </c:pt>
                <c:pt idx="6">
                  <c:v>100</c:v>
                </c:pt>
                <c:pt idx="7">
                  <c:v>124</c:v>
                </c:pt>
                <c:pt idx="10">
                  <c:v>180</c:v>
                </c:pt>
                <c:pt idx="1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95-46A6-804B-4CE08DD4CCD7}"/>
            </c:ext>
          </c:extLst>
        </c:ser>
        <c:ser>
          <c:idx val="5"/>
          <c:order val="5"/>
          <c:tx>
            <c:strRef>
              <c:f>Sheet3!$G$1</c:f>
              <c:strCache>
                <c:ptCount val="1"/>
                <c:pt idx="0">
                  <c:v>Student Terrace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Sheet3!$A$2:$A$15</c:f>
              <c:strCache>
                <c:ptCount val="14"/>
                <c:pt idx="0">
                  <c:v>Institution</c:v>
                </c:pt>
                <c:pt idx="1">
                  <c:v>Utah</c:v>
                </c:pt>
                <c:pt idx="2">
                  <c:v>Utah Valley</c:v>
                </c:pt>
                <c:pt idx="3">
                  <c:v>Idaho State</c:v>
                </c:pt>
                <c:pt idx="4">
                  <c:v>Colorado State</c:v>
                </c:pt>
                <c:pt idx="5">
                  <c:v>Wyoming</c:v>
                </c:pt>
                <c:pt idx="6">
                  <c:v>Montana State</c:v>
                </c:pt>
                <c:pt idx="7">
                  <c:v>Boise State</c:v>
                </c:pt>
                <c:pt idx="8">
                  <c:v>Fresno State</c:v>
                </c:pt>
                <c:pt idx="9">
                  <c:v>UNLV</c:v>
                </c:pt>
                <c:pt idx="10">
                  <c:v>New Mexico</c:v>
                </c:pt>
                <c:pt idx="11">
                  <c:v>San Diego State</c:v>
                </c:pt>
                <c:pt idx="12">
                  <c:v>San Jose State</c:v>
                </c:pt>
                <c:pt idx="13">
                  <c:v>Utah State Univeristy</c:v>
                </c:pt>
              </c:strCache>
            </c:strRef>
          </c:cat>
          <c:val>
            <c:numRef>
              <c:f>Sheet3!$G$2:$G$15</c:f>
              <c:numCache>
                <c:formatCode>"$"#,##0.00</c:formatCode>
                <c:ptCount val="14"/>
                <c:pt idx="0" formatCode="_(&quot;$&quot;* #,##0.00_);_(&quot;$&quot;* \(#,##0.00\);_(&quot;$&quot;* &quot;-&quot;??_);_(@_)">
                  <c:v>0</c:v>
                </c:pt>
                <c:pt idx="1">
                  <c:v>702</c:v>
                </c:pt>
                <c:pt idx="2">
                  <c:v>750</c:v>
                </c:pt>
                <c:pt idx="6">
                  <c:v>625</c:v>
                </c:pt>
                <c:pt idx="7">
                  <c:v>366</c:v>
                </c:pt>
                <c:pt idx="13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95-46A6-804B-4CE08DD4C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9648431"/>
        <c:axId val="1416170703"/>
      </c:barChart>
      <c:catAx>
        <c:axId val="135964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170703"/>
        <c:crosses val="autoZero"/>
        <c:auto val="1"/>
        <c:lblAlgn val="ctr"/>
        <c:lblOffset val="100"/>
        <c:noMultiLvlLbl val="0"/>
      </c:catAx>
      <c:valAx>
        <c:axId val="1416170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64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2016-17 USU Parking Revenue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2017-18 USU Parking Revenue</a:t>
            </a:r>
          </a:p>
        </c:rich>
      </c:tx>
      <c:layout>
        <c:manualLayout>
          <c:xMode val="edge"/>
          <c:yMode val="edge"/>
          <c:x val="0.25962105263157897"/>
          <c:y val="7.3773715296582918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557065893079151E-3"/>
          <c:y val="7.5385312756985706E-2"/>
          <c:w val="0.59542292581848322"/>
          <c:h val="0.7551359382361032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831986738499784"/>
          <c:y val="9.624181588272121E-2"/>
          <c:w val="0.24599592208868629"/>
          <c:h val="0.658621329975499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2021-22 USU Parking</a:t>
            </a:r>
            <a:r>
              <a:rPr lang="en-US" sz="1600" baseline="0"/>
              <a:t> Revenue Projected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BC7-4EAA-8828-EDAEB2A2A1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BC7-4EAA-8828-EDAEB2A2A1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BC7-4EAA-8828-EDAEB2A2A1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BC7-4EAA-8828-EDAEB2A2A1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BC7-4EAA-8828-EDAEB2A2A19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1BC7-4EAA-8828-EDAEB2A2A19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RevenueProjections!$A$1:$A$6</c:f>
              <c:strCache>
                <c:ptCount val="6"/>
                <c:pt idx="0">
                  <c:v>Parking Permit Sales</c:v>
                </c:pt>
                <c:pt idx="1">
                  <c:v>Terrace Sales / Blue Premium</c:v>
                </c:pt>
                <c:pt idx="2">
                  <c:v>Fines</c:v>
                </c:pt>
                <c:pt idx="3">
                  <c:v>Dedicated Stalls</c:v>
                </c:pt>
                <c:pt idx="4">
                  <c:v>Meter Revenue</c:v>
                </c:pt>
                <c:pt idx="5">
                  <c:v>Athletics/Events</c:v>
                </c:pt>
              </c:strCache>
            </c:strRef>
          </c:cat>
          <c:val>
            <c:numRef>
              <c:f>RevenueProjections!$B$1:$B$6</c:f>
              <c:numCache>
                <c:formatCode>"$"#,##0_);[Red]\("$"#,##0\)</c:formatCode>
                <c:ptCount val="6"/>
                <c:pt idx="0">
                  <c:v>1760525</c:v>
                </c:pt>
                <c:pt idx="1">
                  <c:v>456131</c:v>
                </c:pt>
                <c:pt idx="2">
                  <c:v>115929</c:v>
                </c:pt>
                <c:pt idx="3">
                  <c:v>81752</c:v>
                </c:pt>
                <c:pt idx="4">
                  <c:v>82350</c:v>
                </c:pt>
                <c:pt idx="5">
                  <c:v>80900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BC7-4EAA-8828-EDAEB2A2A19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2013-14 USU Parking Operating</a:t>
            </a:r>
            <a:r>
              <a:rPr lang="en-US" baseline="0" dirty="0"/>
              <a:t> Expenses</a:t>
            </a:r>
            <a:endParaRPr lang="en-US" dirty="0"/>
          </a:p>
        </c:rich>
      </c:tx>
      <c:layout>
        <c:manualLayout>
          <c:xMode val="edge"/>
          <c:yMode val="edge"/>
          <c:x val="0.21787628787590765"/>
          <c:y val="3.996983553793961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673763449036228E-2"/>
          <c:y val="0.13142365175677567"/>
          <c:w val="0.66482924034414059"/>
          <c:h val="0.8192574877437200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0600535166545786"/>
          <c:y val="0.23003485922834255"/>
          <c:w val="0.25338647916220619"/>
          <c:h val="0.6264805429388141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2015-16 USU Parking Operating</a:t>
            </a:r>
            <a:r>
              <a:rPr lang="en-US" baseline="0"/>
              <a:t> Expenses</a:t>
            </a:r>
            <a:endParaRPr lang="en-US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2016-17 USU Parking Operating</a:t>
            </a:r>
            <a:r>
              <a:rPr lang="en-US" baseline="0" dirty="0"/>
              <a:t> Expenses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  <a:effectLst>
          <a:softEdge rad="88900"/>
        </a:effectLst>
      </c:spPr>
    </c:plotArea>
    <c:legend>
      <c:legendPos val="r"/>
      <c:layout>
        <c:manualLayout>
          <c:xMode val="edge"/>
          <c:yMode val="edge"/>
          <c:x val="0.74590049680253345"/>
          <c:y val="9.3586686673547581E-2"/>
          <c:w val="0.22507894328600586"/>
          <c:h val="0.837189568344304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2017-18 USU Parking Operating</a:t>
            </a:r>
            <a:r>
              <a:rPr lang="en-US" baseline="0" dirty="0"/>
              <a:t> Expenses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838928529444698E-2"/>
          <c:y val="0.13636323628560518"/>
          <c:w val="0.60456021410724203"/>
          <c:h val="0.7652235371986951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0105708283952317"/>
          <c:y val="0.12634609797601096"/>
          <c:w val="0.28897734676758485"/>
          <c:h val="0.7670190432051796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2021-22 USU Parking</a:t>
            </a:r>
            <a:r>
              <a:rPr lang="en-US" sz="1600" baseline="0"/>
              <a:t> Expenses Projected</a:t>
            </a:r>
            <a:endParaRPr lang="en-US" sz="1600"/>
          </a:p>
        </c:rich>
      </c:tx>
      <c:layout>
        <c:manualLayout>
          <c:xMode val="edge"/>
          <c:yMode val="edge"/>
          <c:x val="0.36281075745251712"/>
          <c:y val="1.2197441034496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FCA-46AE-B708-7C5AC4E4E8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FCA-46AE-B708-7C5AC4E4E8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FCA-46AE-B708-7C5AC4E4E8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FCA-46AE-B708-7C5AC4E4E8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AFCA-46AE-B708-7C5AC4E4E8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AFCA-46AE-B708-7C5AC4E4E88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AFCA-46AE-B708-7C5AC4E4E88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AFCA-46AE-B708-7C5AC4E4E88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ExpenseProjections!$A$1:$A$8</c:f>
              <c:strCache>
                <c:ptCount val="8"/>
                <c:pt idx="0">
                  <c:v>Department Labor</c:v>
                </c:pt>
                <c:pt idx="1">
                  <c:v>Bond Payment - Aggie Terrace</c:v>
                </c:pt>
                <c:pt idx="2">
                  <c:v>Bond payment - Gateway Terrace</c:v>
                </c:pt>
                <c:pt idx="3">
                  <c:v>Administrative Fees</c:v>
                </c:pt>
                <c:pt idx="4">
                  <c:v>Parking Lot Improvements</c:v>
                </c:pt>
                <c:pt idx="5">
                  <c:v>Snow Removal</c:v>
                </c:pt>
                <c:pt idx="6">
                  <c:v>IT/Telephone/Network Systems/Cameras</c:v>
                </c:pt>
                <c:pt idx="7">
                  <c:v>Operating Expenses</c:v>
                </c:pt>
              </c:strCache>
            </c:strRef>
          </c:cat>
          <c:val>
            <c:numRef>
              <c:f>ExpenseProjections!$B$1:$B$8</c:f>
              <c:numCache>
                <c:formatCode>"$"#,##0_);[Red]\("$"#,##0\)</c:formatCode>
                <c:ptCount val="8"/>
                <c:pt idx="0">
                  <c:v>618489</c:v>
                </c:pt>
                <c:pt idx="1">
                  <c:v>546498</c:v>
                </c:pt>
                <c:pt idx="2">
                  <c:v>566250</c:v>
                </c:pt>
                <c:pt idx="3">
                  <c:v>99929</c:v>
                </c:pt>
                <c:pt idx="4">
                  <c:v>45900</c:v>
                </c:pt>
                <c:pt idx="5">
                  <c:v>57442</c:v>
                </c:pt>
                <c:pt idx="6">
                  <c:v>116484</c:v>
                </c:pt>
                <c:pt idx="7">
                  <c:v>380739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FCA-46AE-B708-7C5AC4E4E88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40365-7CA3-4C6C-967B-2E57975847D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C26C2-75C5-4F6D-9BB5-10E9DC63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89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71.03594" units="1/cm"/>
          <inkml:channelProperty channel="Y" name="resolution" value="35.47297" units="1/cm"/>
          <inkml:channelProperty channel="T" name="resolution" value="1" units="1/dev"/>
        </inkml:channelProperties>
      </inkml:inkSource>
      <inkml:timestamp xml:id="ts0" timeString="2018-01-03T20:23:29.4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8C5F62-C335-4502-96FD-2544A15338C0}" emma:medium="tactile" emma:mode="ink">
          <msink:context xmlns:msink="http://schemas.microsoft.com/ink/2010/main" type="writingRegion" rotatedBoundingBox="26635,7894 26650,7894 26650,7909 26635,7909"/>
        </emma:interpretation>
      </emma:emma>
    </inkml:annotationXML>
    <inkml:traceGroup>
      <inkml:annotationXML>
        <emma:emma xmlns:emma="http://www.w3.org/2003/04/emma" version="1.0">
          <emma:interpretation id="{7184B5B3-49CD-4290-9200-9F3331001666}" emma:medium="tactile" emma:mode="ink">
            <msink:context xmlns:msink="http://schemas.microsoft.com/ink/2010/main" type="paragraph" rotatedBoundingBox="26635,7894 26650,7894 26650,7909 26635,79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219583-6072-4B7C-8802-B6EE147AEDC7}" emma:medium="tactile" emma:mode="ink">
              <msink:context xmlns:msink="http://schemas.microsoft.com/ink/2010/main" type="line" rotatedBoundingBox="26635,7894 26650,7894 26650,7909 26635,7909"/>
            </emma:interpretation>
          </emma:emma>
        </inkml:annotationXML>
        <inkml:traceGroup>
          <inkml:annotationXML>
            <emma:emma xmlns:emma="http://www.w3.org/2003/04/emma" version="1.0">
              <emma:interpretation id="{1930B9D3-19A4-44E2-8E02-E4D9B3382427}" emma:medium="tactile" emma:mode="ink">
                <msink:context xmlns:msink="http://schemas.microsoft.com/ink/2010/main" type="inkWord" rotatedBoundingBox="26635,7894 26650,7894 26650,7909 26635,7909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4BA23C-EFFB-445E-9CBC-AF2CC5FAEB1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F54791-8A20-4EB5-B8AF-12C384CD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1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KY_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7" t="4050" r="9157" b="48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4964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10678"/>
            <a:ext cx="9792419" cy="1641490"/>
          </a:xfrm>
        </p:spPr>
        <p:txBody>
          <a:bodyPr/>
          <a:lstStyle/>
          <a:p>
            <a:r>
              <a:rPr lang="en-US" sz="4400" dirty="0"/>
              <a:t>Parking &amp; Transportation  Advisory 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February 8,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62" y="673190"/>
            <a:ext cx="6277428" cy="35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4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211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Proposed Commuter Assignments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43" y="794897"/>
            <a:ext cx="8401114" cy="594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0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8244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Parking Permit Rate Table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8556643"/>
              </p:ext>
            </p:extLst>
          </p:nvPr>
        </p:nvGraphicFramePr>
        <p:xfrm>
          <a:off x="632389" y="1057887"/>
          <a:ext cx="5606042" cy="5638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5340">
                  <a:extLst>
                    <a:ext uri="{9D8B030D-6E8A-4147-A177-3AD203B41FA5}">
                      <a16:colId xmlns:a16="http://schemas.microsoft.com/office/drawing/2014/main" val="719180197"/>
                    </a:ext>
                  </a:extLst>
                </a:gridCol>
                <a:gridCol w="53765">
                  <a:extLst>
                    <a:ext uri="{9D8B030D-6E8A-4147-A177-3AD203B41FA5}">
                      <a16:colId xmlns:a16="http://schemas.microsoft.com/office/drawing/2014/main" val="2068996176"/>
                    </a:ext>
                  </a:extLst>
                </a:gridCol>
                <a:gridCol w="858323">
                  <a:extLst>
                    <a:ext uri="{9D8B030D-6E8A-4147-A177-3AD203B41FA5}">
                      <a16:colId xmlns:a16="http://schemas.microsoft.com/office/drawing/2014/main" val="973250044"/>
                    </a:ext>
                  </a:extLst>
                </a:gridCol>
                <a:gridCol w="858323">
                  <a:extLst>
                    <a:ext uri="{9D8B030D-6E8A-4147-A177-3AD203B41FA5}">
                      <a16:colId xmlns:a16="http://schemas.microsoft.com/office/drawing/2014/main" val="1725962121"/>
                    </a:ext>
                  </a:extLst>
                </a:gridCol>
                <a:gridCol w="911968">
                  <a:extLst>
                    <a:ext uri="{9D8B030D-6E8A-4147-A177-3AD203B41FA5}">
                      <a16:colId xmlns:a16="http://schemas.microsoft.com/office/drawing/2014/main" val="1052606991"/>
                    </a:ext>
                  </a:extLst>
                </a:gridCol>
                <a:gridCol w="858323">
                  <a:extLst>
                    <a:ext uri="{9D8B030D-6E8A-4147-A177-3AD203B41FA5}">
                      <a16:colId xmlns:a16="http://schemas.microsoft.com/office/drawing/2014/main" val="2664110747"/>
                    </a:ext>
                  </a:extLst>
                </a:gridCol>
              </a:tblGrid>
              <a:tr h="49311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Faculty/Staff Lots - effective March 1, 2022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4763"/>
                  </a:ext>
                </a:extLst>
              </a:tr>
              <a:tr h="857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Increase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 Increase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9489605"/>
                  </a:ext>
                </a:extLst>
              </a:tr>
              <a:tr h="42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Aggie Terrace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814328"/>
                  </a:ext>
                </a:extLst>
              </a:tr>
              <a:tr h="42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Blue Terrace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3024007"/>
                  </a:ext>
                </a:extLst>
              </a:tr>
              <a:tr h="42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Gateway Terrace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253939"/>
                  </a:ext>
                </a:extLst>
              </a:tr>
              <a:tr h="42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Purple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7200338"/>
                  </a:ext>
                </a:extLst>
              </a:tr>
              <a:tr h="42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4048697"/>
                  </a:ext>
                </a:extLst>
              </a:tr>
              <a:tr h="42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6721924"/>
                  </a:ext>
                </a:extLst>
              </a:tr>
              <a:tr h="42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 &amp; Gold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2044963"/>
                  </a:ext>
                </a:extLst>
              </a:tr>
              <a:tr h="42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9425303"/>
                  </a:ext>
                </a:extLst>
              </a:tr>
              <a:tr h="42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036389"/>
                  </a:ext>
                </a:extLst>
              </a:tr>
              <a:tr h="42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8012263"/>
                  </a:ext>
                </a:extLst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96464642"/>
              </p:ext>
            </p:extLst>
          </p:nvPr>
        </p:nvGraphicFramePr>
        <p:xfrm>
          <a:off x="6309663" y="1057887"/>
          <a:ext cx="5245026" cy="1894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9233">
                  <a:extLst>
                    <a:ext uri="{9D8B030D-6E8A-4147-A177-3AD203B41FA5}">
                      <a16:colId xmlns:a16="http://schemas.microsoft.com/office/drawing/2014/main" val="1811909882"/>
                    </a:ext>
                  </a:extLst>
                </a:gridCol>
                <a:gridCol w="58648">
                  <a:extLst>
                    <a:ext uri="{9D8B030D-6E8A-4147-A177-3AD203B41FA5}">
                      <a16:colId xmlns:a16="http://schemas.microsoft.com/office/drawing/2014/main" val="2057124737"/>
                    </a:ext>
                  </a:extLst>
                </a:gridCol>
                <a:gridCol w="801759">
                  <a:extLst>
                    <a:ext uri="{9D8B030D-6E8A-4147-A177-3AD203B41FA5}">
                      <a16:colId xmlns:a16="http://schemas.microsoft.com/office/drawing/2014/main" val="3955849682"/>
                    </a:ext>
                  </a:extLst>
                </a:gridCol>
                <a:gridCol w="801759">
                  <a:extLst>
                    <a:ext uri="{9D8B030D-6E8A-4147-A177-3AD203B41FA5}">
                      <a16:colId xmlns:a16="http://schemas.microsoft.com/office/drawing/2014/main" val="3349621242"/>
                    </a:ext>
                  </a:extLst>
                </a:gridCol>
                <a:gridCol w="851868">
                  <a:extLst>
                    <a:ext uri="{9D8B030D-6E8A-4147-A177-3AD203B41FA5}">
                      <a16:colId xmlns:a16="http://schemas.microsoft.com/office/drawing/2014/main" val="895731019"/>
                    </a:ext>
                  </a:extLst>
                </a:gridCol>
                <a:gridCol w="801759">
                  <a:extLst>
                    <a:ext uri="{9D8B030D-6E8A-4147-A177-3AD203B41FA5}">
                      <a16:colId xmlns:a16="http://schemas.microsoft.com/office/drawing/2014/main" val="2420663188"/>
                    </a:ext>
                  </a:extLst>
                </a:gridCol>
              </a:tblGrid>
              <a:tr h="33406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Lots - effective July 1, 2022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1575"/>
                  </a:ext>
                </a:extLst>
              </a:tr>
              <a:tr h="689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or Academic Increase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 Increase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452864"/>
                  </a:ext>
                </a:extLst>
              </a:tr>
              <a:tr h="290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9809070"/>
                  </a:ext>
                </a:extLst>
              </a:tr>
              <a:tr h="290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Yellow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637059"/>
                  </a:ext>
                </a:extLst>
              </a:tr>
              <a:tr h="290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GT/BBT/Aggie Terrace Com.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3831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85704"/>
              </p:ext>
            </p:extLst>
          </p:nvPr>
        </p:nvGraphicFramePr>
        <p:xfrm>
          <a:off x="6309663" y="3042457"/>
          <a:ext cx="5245025" cy="3654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9232">
                  <a:extLst>
                    <a:ext uri="{9D8B030D-6E8A-4147-A177-3AD203B41FA5}">
                      <a16:colId xmlns:a16="http://schemas.microsoft.com/office/drawing/2014/main" val="3509421837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1375505488"/>
                    </a:ext>
                  </a:extLst>
                </a:gridCol>
                <a:gridCol w="815957">
                  <a:extLst>
                    <a:ext uri="{9D8B030D-6E8A-4147-A177-3AD203B41FA5}">
                      <a16:colId xmlns:a16="http://schemas.microsoft.com/office/drawing/2014/main" val="309668939"/>
                    </a:ext>
                  </a:extLst>
                </a:gridCol>
                <a:gridCol w="801759">
                  <a:extLst>
                    <a:ext uri="{9D8B030D-6E8A-4147-A177-3AD203B41FA5}">
                      <a16:colId xmlns:a16="http://schemas.microsoft.com/office/drawing/2014/main" val="1752402822"/>
                    </a:ext>
                  </a:extLst>
                </a:gridCol>
                <a:gridCol w="851868">
                  <a:extLst>
                    <a:ext uri="{9D8B030D-6E8A-4147-A177-3AD203B41FA5}">
                      <a16:colId xmlns:a16="http://schemas.microsoft.com/office/drawing/2014/main" val="2918825506"/>
                    </a:ext>
                  </a:extLst>
                </a:gridCol>
                <a:gridCol w="801759">
                  <a:extLst>
                    <a:ext uri="{9D8B030D-6E8A-4147-A177-3AD203B41FA5}">
                      <a16:colId xmlns:a16="http://schemas.microsoft.com/office/drawing/2014/main" val="1352907298"/>
                    </a:ext>
                  </a:extLst>
                </a:gridCol>
              </a:tblGrid>
              <a:tr h="21096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 Lots - effective July 1, 2022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738037"/>
                  </a:ext>
                </a:extLst>
              </a:tr>
              <a:tr h="520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or Academic Increase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 Increase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9888901"/>
                  </a:ext>
                </a:extLst>
              </a:tr>
              <a:tr h="570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Aggie Terrace Resident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6045025"/>
                  </a:ext>
                </a:extLst>
              </a:tr>
              <a:tr h="18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Gray 1 Central Suites/VVT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$1.11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6024723"/>
                  </a:ext>
                </a:extLst>
              </a:tr>
              <a:tr h="358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Gray 2 Richards/Bullen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$1.11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0651296"/>
                  </a:ext>
                </a:extLst>
              </a:tr>
              <a:tr h="18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Gray 3 Merrill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$1.11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8671086"/>
                  </a:ext>
                </a:extLst>
              </a:tr>
              <a:tr h="18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Gray 4 Highway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$1.11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0447314"/>
                  </a:ext>
                </a:extLst>
              </a:tr>
              <a:tr h="18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Gray 5 SLC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$1.11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9607115"/>
                  </a:ext>
                </a:extLst>
              </a:tr>
              <a:tr h="1837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Gray 6 - 10 Aggie Village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9596862"/>
                  </a:ext>
                </a:extLst>
              </a:tr>
              <a:tr h="18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Gray 11 Darwin Ave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7692307"/>
                  </a:ext>
                </a:extLst>
              </a:tr>
              <a:tr h="18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Gray 12 Blue Square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0276524"/>
                  </a:ext>
                </a:extLst>
              </a:tr>
              <a:tr h="18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Blue Square Reserved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953815"/>
                  </a:ext>
                </a:extLst>
              </a:tr>
              <a:tr h="52336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Based on the current number of permits sold, the price increase will generate approximately $72,000 annually.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55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20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099"/>
          </a:xfrm>
        </p:spPr>
        <p:txBody>
          <a:bodyPr>
            <a:normAutofit/>
          </a:bodyPr>
          <a:lstStyle/>
          <a:p>
            <a:r>
              <a:rPr lang="en-US" sz="3600" dirty="0"/>
              <a:t>Past/Future Permit Projections Faculty/Staff lots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380981"/>
              </p:ext>
            </p:extLst>
          </p:nvPr>
        </p:nvGraphicFramePr>
        <p:xfrm>
          <a:off x="838200" y="1163784"/>
          <a:ext cx="9910154" cy="5278576"/>
        </p:xfrm>
        <a:graphic>
          <a:graphicData uri="http://schemas.openxmlformats.org/drawingml/2006/table">
            <a:tbl>
              <a:tblPr/>
              <a:tblGrid>
                <a:gridCol w="2466580">
                  <a:extLst>
                    <a:ext uri="{9D8B030D-6E8A-4147-A177-3AD203B41FA5}">
                      <a16:colId xmlns:a16="http://schemas.microsoft.com/office/drawing/2014/main" val="3190467424"/>
                    </a:ext>
                  </a:extLst>
                </a:gridCol>
                <a:gridCol w="898157">
                  <a:extLst>
                    <a:ext uri="{9D8B030D-6E8A-4147-A177-3AD203B41FA5}">
                      <a16:colId xmlns:a16="http://schemas.microsoft.com/office/drawing/2014/main" val="2915936598"/>
                    </a:ext>
                  </a:extLst>
                </a:gridCol>
                <a:gridCol w="1219886">
                  <a:extLst>
                    <a:ext uri="{9D8B030D-6E8A-4147-A177-3AD203B41FA5}">
                      <a16:colId xmlns:a16="http://schemas.microsoft.com/office/drawing/2014/main" val="2562726035"/>
                    </a:ext>
                  </a:extLst>
                </a:gridCol>
                <a:gridCol w="1108174">
                  <a:extLst>
                    <a:ext uri="{9D8B030D-6E8A-4147-A177-3AD203B41FA5}">
                      <a16:colId xmlns:a16="http://schemas.microsoft.com/office/drawing/2014/main" val="1459178503"/>
                    </a:ext>
                  </a:extLst>
                </a:gridCol>
                <a:gridCol w="1005399">
                  <a:extLst>
                    <a:ext uri="{9D8B030D-6E8A-4147-A177-3AD203B41FA5}">
                      <a16:colId xmlns:a16="http://schemas.microsoft.com/office/drawing/2014/main" val="2965506166"/>
                    </a:ext>
                  </a:extLst>
                </a:gridCol>
                <a:gridCol w="898157">
                  <a:extLst>
                    <a:ext uri="{9D8B030D-6E8A-4147-A177-3AD203B41FA5}">
                      <a16:colId xmlns:a16="http://schemas.microsoft.com/office/drawing/2014/main" val="1830525495"/>
                    </a:ext>
                  </a:extLst>
                </a:gridCol>
                <a:gridCol w="1166263">
                  <a:extLst>
                    <a:ext uri="{9D8B030D-6E8A-4147-A177-3AD203B41FA5}">
                      <a16:colId xmlns:a16="http://schemas.microsoft.com/office/drawing/2014/main" val="1624281721"/>
                    </a:ext>
                  </a:extLst>
                </a:gridCol>
                <a:gridCol w="1147538">
                  <a:extLst>
                    <a:ext uri="{9D8B030D-6E8A-4147-A177-3AD203B41FA5}">
                      <a16:colId xmlns:a16="http://schemas.microsoft.com/office/drawing/2014/main" val="1018889783"/>
                    </a:ext>
                  </a:extLst>
                </a:gridCol>
              </a:tblGrid>
              <a:tr h="13165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Faculty/Staff Lots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</a:t>
                      </a:r>
                    </a:p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049617"/>
                  </a:ext>
                </a:extLst>
              </a:tr>
              <a:tr h="3601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Aggie Terrace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320691"/>
                  </a:ext>
                </a:extLst>
              </a:tr>
              <a:tr h="3601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Blue Terrace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418936"/>
                  </a:ext>
                </a:extLst>
              </a:tr>
              <a:tr h="3601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Gateway Terrace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762670"/>
                  </a:ext>
                </a:extLst>
              </a:tr>
              <a:tr h="3601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Brown/Gold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117172"/>
                  </a:ext>
                </a:extLst>
              </a:tr>
              <a:tr h="3601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Purple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24093"/>
                  </a:ext>
                </a:extLst>
              </a:tr>
              <a:tr h="3601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28575"/>
                  </a:ext>
                </a:extLst>
              </a:tr>
              <a:tr h="3601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734354"/>
                  </a:ext>
                </a:extLst>
              </a:tr>
              <a:tr h="3601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951424"/>
                  </a:ext>
                </a:extLst>
              </a:tr>
              <a:tr h="3601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969115"/>
                  </a:ext>
                </a:extLst>
              </a:tr>
              <a:tr h="3601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53515"/>
                  </a:ext>
                </a:extLst>
              </a:tr>
              <a:tr h="3601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 Vehicle (EV)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51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700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316"/>
            <a:ext cx="10515600" cy="62345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Permit Pricing Trends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7B8A4D-0DE3-42F7-B12B-127906773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235761"/>
              </p:ext>
            </p:extLst>
          </p:nvPr>
        </p:nvGraphicFramePr>
        <p:xfrm>
          <a:off x="1573428" y="764171"/>
          <a:ext cx="9432320" cy="5776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0302">
                  <a:extLst>
                    <a:ext uri="{9D8B030D-6E8A-4147-A177-3AD203B41FA5}">
                      <a16:colId xmlns:a16="http://schemas.microsoft.com/office/drawing/2014/main" val="3809453321"/>
                    </a:ext>
                  </a:extLst>
                </a:gridCol>
                <a:gridCol w="804002">
                  <a:extLst>
                    <a:ext uri="{9D8B030D-6E8A-4147-A177-3AD203B41FA5}">
                      <a16:colId xmlns:a16="http://schemas.microsoft.com/office/drawing/2014/main" val="1346399050"/>
                    </a:ext>
                  </a:extLst>
                </a:gridCol>
                <a:gridCol w="804002">
                  <a:extLst>
                    <a:ext uri="{9D8B030D-6E8A-4147-A177-3AD203B41FA5}">
                      <a16:colId xmlns:a16="http://schemas.microsoft.com/office/drawing/2014/main" val="2530637450"/>
                    </a:ext>
                  </a:extLst>
                </a:gridCol>
                <a:gridCol w="804002">
                  <a:extLst>
                    <a:ext uri="{9D8B030D-6E8A-4147-A177-3AD203B41FA5}">
                      <a16:colId xmlns:a16="http://schemas.microsoft.com/office/drawing/2014/main" val="2055206773"/>
                    </a:ext>
                  </a:extLst>
                </a:gridCol>
                <a:gridCol w="804002">
                  <a:extLst>
                    <a:ext uri="{9D8B030D-6E8A-4147-A177-3AD203B41FA5}">
                      <a16:colId xmlns:a16="http://schemas.microsoft.com/office/drawing/2014/main" val="2411375600"/>
                    </a:ext>
                  </a:extLst>
                </a:gridCol>
                <a:gridCol w="804002">
                  <a:extLst>
                    <a:ext uri="{9D8B030D-6E8A-4147-A177-3AD203B41FA5}">
                      <a16:colId xmlns:a16="http://schemas.microsoft.com/office/drawing/2014/main" val="1800057249"/>
                    </a:ext>
                  </a:extLst>
                </a:gridCol>
                <a:gridCol w="1608006">
                  <a:extLst>
                    <a:ext uri="{9D8B030D-6E8A-4147-A177-3AD203B41FA5}">
                      <a16:colId xmlns:a16="http://schemas.microsoft.com/office/drawing/2014/main" val="2107445790"/>
                    </a:ext>
                  </a:extLst>
                </a:gridCol>
                <a:gridCol w="804002">
                  <a:extLst>
                    <a:ext uri="{9D8B030D-6E8A-4147-A177-3AD203B41FA5}">
                      <a16:colId xmlns:a16="http://schemas.microsoft.com/office/drawing/2014/main" val="2562657522"/>
                    </a:ext>
                  </a:extLst>
                </a:gridCol>
              </a:tblGrid>
              <a:tr h="89471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 dirty="0">
                          <a:effectLst/>
                        </a:rPr>
                        <a:t>Student Lots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2017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2018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2019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2020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2021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New Pricing 2022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2023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extLst>
                  <a:ext uri="{0D108BD9-81ED-4DB2-BD59-A6C34878D82A}">
                    <a16:rowId xmlns:a16="http://schemas.microsoft.com/office/drawing/2014/main" val="2545888067"/>
                  </a:ext>
                </a:extLst>
              </a:tr>
              <a:tr h="3057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 dirty="0">
                          <a:effectLst/>
                        </a:rPr>
                        <a:t>Blue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$135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$150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$165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$180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$190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$200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$200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extLst>
                  <a:ext uri="{0D108BD9-81ED-4DB2-BD59-A6C34878D82A}">
                    <a16:rowId xmlns:a16="http://schemas.microsoft.com/office/drawing/2014/main" val="1051555156"/>
                  </a:ext>
                </a:extLst>
              </a:tr>
              <a:tr h="3057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>
                          <a:effectLst/>
                        </a:rPr>
                        <a:t>Yellow  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$55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$66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$78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$89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$99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$110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$110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extLst>
                  <a:ext uri="{0D108BD9-81ED-4DB2-BD59-A6C34878D82A}">
                    <a16:rowId xmlns:a16="http://schemas.microsoft.com/office/drawing/2014/main" val="147730949"/>
                  </a:ext>
                </a:extLst>
              </a:tr>
              <a:tr h="3057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>
                          <a:effectLst/>
                        </a:rPr>
                        <a:t>AT/BBT Commuter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$248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$265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$283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$295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$305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$318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$318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extLst>
                  <a:ext uri="{0D108BD9-81ED-4DB2-BD59-A6C34878D82A}">
                    <a16:rowId xmlns:a16="http://schemas.microsoft.com/office/drawing/2014/main" val="3165368208"/>
                  </a:ext>
                </a:extLst>
              </a:tr>
              <a:tr h="3057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extLst>
                  <a:ext uri="{0D108BD9-81ED-4DB2-BD59-A6C34878D82A}">
                    <a16:rowId xmlns:a16="http://schemas.microsoft.com/office/drawing/2014/main" val="1255383849"/>
                  </a:ext>
                </a:extLst>
              </a:tr>
              <a:tr h="600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>
                          <a:effectLst/>
                        </a:rPr>
                        <a:t>Resident Lots -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2017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2018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2019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2020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2021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New Pricing 2022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2023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extLst>
                  <a:ext uri="{0D108BD9-81ED-4DB2-BD59-A6C34878D82A}">
                    <a16:rowId xmlns:a16="http://schemas.microsoft.com/office/drawing/2014/main" val="40269636"/>
                  </a:ext>
                </a:extLst>
              </a:tr>
              <a:tr h="3057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>
                          <a:effectLst/>
                        </a:rPr>
                        <a:t>AT Resident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$216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$228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$240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$250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$260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$270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$280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extLst>
                  <a:ext uri="{0D108BD9-81ED-4DB2-BD59-A6C34878D82A}">
                    <a16:rowId xmlns:a16="http://schemas.microsoft.com/office/drawing/2014/main" val="3612203720"/>
                  </a:ext>
                </a:extLst>
              </a:tr>
              <a:tr h="3057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>
                          <a:effectLst/>
                        </a:rPr>
                        <a:t>Gray 1 Central Suites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$130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$148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$164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$175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$185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$195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$195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extLst>
                  <a:ext uri="{0D108BD9-81ED-4DB2-BD59-A6C34878D82A}">
                    <a16:rowId xmlns:a16="http://schemas.microsoft.com/office/drawing/2014/main" val="3724426886"/>
                  </a:ext>
                </a:extLst>
              </a:tr>
              <a:tr h="3057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>
                          <a:effectLst/>
                        </a:rPr>
                        <a:t>Gray 2 Rich/Bullen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$130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$148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$164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$175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$185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$195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$195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extLst>
                  <a:ext uri="{0D108BD9-81ED-4DB2-BD59-A6C34878D82A}">
                    <a16:rowId xmlns:a16="http://schemas.microsoft.com/office/drawing/2014/main" val="3028959626"/>
                  </a:ext>
                </a:extLst>
              </a:tr>
              <a:tr h="3057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>
                          <a:effectLst/>
                        </a:rPr>
                        <a:t>Gray 3 Merrill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$130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$148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$164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$175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$185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$195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$195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extLst>
                  <a:ext uri="{0D108BD9-81ED-4DB2-BD59-A6C34878D82A}">
                    <a16:rowId xmlns:a16="http://schemas.microsoft.com/office/drawing/2014/main" val="2419962172"/>
                  </a:ext>
                </a:extLst>
              </a:tr>
              <a:tr h="3057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>
                          <a:effectLst/>
                        </a:rPr>
                        <a:t>Gray 4 Highway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$118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$135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$149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$160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$170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$180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$180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extLst>
                  <a:ext uri="{0D108BD9-81ED-4DB2-BD59-A6C34878D82A}">
                    <a16:rowId xmlns:a16="http://schemas.microsoft.com/office/drawing/2014/main" val="3096131867"/>
                  </a:ext>
                </a:extLst>
              </a:tr>
              <a:tr h="3057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>
                          <a:effectLst/>
                        </a:rPr>
                        <a:t>Gray 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$71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$81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$90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$95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$105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$115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$115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extLst>
                  <a:ext uri="{0D108BD9-81ED-4DB2-BD59-A6C34878D82A}">
                    <a16:rowId xmlns:a16="http://schemas.microsoft.com/office/drawing/2014/main" val="4123861916"/>
                  </a:ext>
                </a:extLst>
              </a:tr>
              <a:tr h="3057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>
                          <a:effectLst/>
                        </a:rPr>
                        <a:t>Gray 6 - 10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$71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$81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$90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$100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$110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$120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$120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extLst>
                  <a:ext uri="{0D108BD9-81ED-4DB2-BD59-A6C34878D82A}">
                    <a16:rowId xmlns:a16="http://schemas.microsoft.com/office/drawing/2014/main" val="2909199182"/>
                  </a:ext>
                </a:extLst>
              </a:tr>
              <a:tr h="3057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>
                          <a:effectLst/>
                        </a:rPr>
                        <a:t>Gray 11 Darwin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$130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$148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$164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$175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$185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$195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$195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extLst>
                  <a:ext uri="{0D108BD9-81ED-4DB2-BD59-A6C34878D82A}">
                    <a16:rowId xmlns:a16="http://schemas.microsoft.com/office/drawing/2014/main" val="2368044660"/>
                  </a:ext>
                </a:extLst>
              </a:tr>
              <a:tr h="3057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>
                          <a:effectLst/>
                        </a:rPr>
                        <a:t>Gray 12 Blue Square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$130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$140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$150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$160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$170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$180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$180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extLst>
                  <a:ext uri="{0D108BD9-81ED-4DB2-BD59-A6C34878D82A}">
                    <a16:rowId xmlns:a16="http://schemas.microsoft.com/office/drawing/2014/main" val="3989269449"/>
                  </a:ext>
                </a:extLst>
              </a:tr>
              <a:tr h="3057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>
                          <a:effectLst/>
                        </a:rPr>
                        <a:t>Blue Square Res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$220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$220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$220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$220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$225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>
                          <a:effectLst/>
                        </a:rPr>
                        <a:t>$230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effectLst/>
                        </a:rPr>
                        <a:t>$230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25" marR="11325" marT="11325" marB="0" anchor="b"/>
                </a:tc>
                <a:extLst>
                  <a:ext uri="{0D108BD9-81ED-4DB2-BD59-A6C34878D82A}">
                    <a16:rowId xmlns:a16="http://schemas.microsoft.com/office/drawing/2014/main" val="93396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69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49" y="209850"/>
            <a:ext cx="10515600" cy="77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Resolution 22-01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974" y="983412"/>
            <a:ext cx="11621216" cy="5755318"/>
          </a:xfrm>
        </p:spPr>
        <p:txBody>
          <a:bodyPr>
            <a:noAutofit/>
          </a:bodyPr>
          <a:lstStyle/>
          <a:p>
            <a:pPr marL="520700" marR="77470" indent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</a:t>
            </a:r>
            <a:r>
              <a:rPr lang="en-US" sz="16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P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Au</a:t>
            </a:r>
            <a:r>
              <a:rPr lang="en-US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e, d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 by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9210" indent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Bo</a:t>
            </a:r>
            <a:r>
              <a:rPr lang="en-US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.3.1. </a:t>
            </a:r>
            <a:r>
              <a:rPr lang="en-US" sz="16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</a:t>
            </a:r>
            <a:r>
              <a:rPr lang="en-US" sz="16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en-US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eans</a:t>
            </a:r>
            <a:r>
              <a:rPr lang="en-US" sz="16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enues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ees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ce,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ee,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ons,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</a:t>
            </a:r>
            <a:r>
              <a:rPr lang="en-US" sz="16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</a:t>
            </a:r>
            <a:r>
              <a:rPr lang="en-US" sz="16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expen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nab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debt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 cap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6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550.3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63500" marR="2444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ena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not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pa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marL="63500" marR="6223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h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US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$0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$20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$2.22 p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63500" marR="32956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Several projects have been identified with start dates within the next year; resurfacing of parking lots on campus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the financial impact of a new parking structure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63500" marR="9461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o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nder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adeq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ces,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</a:t>
            </a:r>
            <a:r>
              <a:rPr lang="en-US" sz="16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unds su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ca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R550.6.2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63500" marR="15684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</a:t>
            </a:r>
            <a:r>
              <a:rPr lang="en-US" sz="16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p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on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enan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of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cu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d,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lang="en-US" sz="1600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ease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shown on</a:t>
            </a:r>
            <a:r>
              <a:rPr lang="en-US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63500" marR="584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6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ARK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16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</a:t>
            </a:r>
            <a:r>
              <a:rPr lang="en-US" sz="1600" b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be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hed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o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c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ena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ce,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de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67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3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Parking Revenue Sources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894745"/>
              </p:ext>
            </p:extLst>
          </p:nvPr>
        </p:nvGraphicFramePr>
        <p:xfrm>
          <a:off x="4822166" y="1078302"/>
          <a:ext cx="7065035" cy="563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440838"/>
              </p:ext>
            </p:extLst>
          </p:nvPr>
        </p:nvGraphicFramePr>
        <p:xfrm>
          <a:off x="4651374" y="-687259"/>
          <a:ext cx="7157449" cy="549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240985"/>
              </p:ext>
            </p:extLst>
          </p:nvPr>
        </p:nvGraphicFramePr>
        <p:xfrm>
          <a:off x="4346575" y="1302590"/>
          <a:ext cx="7845425" cy="534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95341"/>
              </p:ext>
            </p:extLst>
          </p:nvPr>
        </p:nvGraphicFramePr>
        <p:xfrm>
          <a:off x="892361" y="2062181"/>
          <a:ext cx="3320173" cy="26725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61032">
                  <a:extLst>
                    <a:ext uri="{9D8B030D-6E8A-4147-A177-3AD203B41FA5}">
                      <a16:colId xmlns:a16="http://schemas.microsoft.com/office/drawing/2014/main" val="263707081"/>
                    </a:ext>
                  </a:extLst>
                </a:gridCol>
                <a:gridCol w="1159141">
                  <a:extLst>
                    <a:ext uri="{9D8B030D-6E8A-4147-A177-3AD203B41FA5}">
                      <a16:colId xmlns:a16="http://schemas.microsoft.com/office/drawing/2014/main" val="1229596850"/>
                    </a:ext>
                  </a:extLst>
                </a:gridCol>
              </a:tblGrid>
              <a:tr h="381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Permit Sales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$1,760,525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2613288"/>
                  </a:ext>
                </a:extLst>
              </a:tr>
              <a:tr h="381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Terrace Sales / Blue Premium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$456,131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4168578"/>
                  </a:ext>
                </a:extLst>
              </a:tr>
              <a:tr h="381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$115,929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3972139"/>
                  </a:ext>
                </a:extLst>
              </a:tr>
              <a:tr h="381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Dedicated Stalls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$81,752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585228"/>
                  </a:ext>
                </a:extLst>
              </a:tr>
              <a:tr h="381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Meter Revenue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$82,350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7227411"/>
                  </a:ext>
                </a:extLst>
              </a:tr>
              <a:tr h="381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Athletics/Events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$80,900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2903222"/>
                  </a:ext>
                </a:extLst>
              </a:tr>
              <a:tr h="381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$2,577,587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1718975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AC561A7-8E40-45B5-8D0D-8E5266ED7B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818166"/>
              </p:ext>
            </p:extLst>
          </p:nvPr>
        </p:nvGraphicFramePr>
        <p:xfrm>
          <a:off x="4864505" y="1456037"/>
          <a:ext cx="6715899" cy="403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380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6700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Parking Expenses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138920"/>
              </p:ext>
            </p:extLst>
          </p:nvPr>
        </p:nvGraphicFramePr>
        <p:xfrm>
          <a:off x="4278702" y="1035170"/>
          <a:ext cx="7496355" cy="571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2381"/>
              </p:ext>
            </p:extLst>
          </p:nvPr>
        </p:nvGraphicFramePr>
        <p:xfrm>
          <a:off x="4088292" y="1349495"/>
          <a:ext cx="7877174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214324"/>
              </p:ext>
            </p:extLst>
          </p:nvPr>
        </p:nvGraphicFramePr>
        <p:xfrm>
          <a:off x="4002656" y="1035169"/>
          <a:ext cx="7962809" cy="529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162730"/>
              </p:ext>
            </p:extLst>
          </p:nvPr>
        </p:nvGraphicFramePr>
        <p:xfrm>
          <a:off x="4225563" y="881805"/>
          <a:ext cx="7305945" cy="578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41140"/>
              </p:ext>
            </p:extLst>
          </p:nvPr>
        </p:nvGraphicFramePr>
        <p:xfrm>
          <a:off x="693662" y="2227822"/>
          <a:ext cx="3585039" cy="29095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06107">
                  <a:extLst>
                    <a:ext uri="{9D8B030D-6E8A-4147-A177-3AD203B41FA5}">
                      <a16:colId xmlns:a16="http://schemas.microsoft.com/office/drawing/2014/main" val="2119311361"/>
                    </a:ext>
                  </a:extLst>
                </a:gridCol>
                <a:gridCol w="1078932">
                  <a:extLst>
                    <a:ext uri="{9D8B030D-6E8A-4147-A177-3AD203B41FA5}">
                      <a16:colId xmlns:a16="http://schemas.microsoft.com/office/drawing/2014/main" val="80874503"/>
                    </a:ext>
                  </a:extLst>
                </a:gridCol>
              </a:tblGrid>
              <a:tr h="223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 Labor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$618,489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206203"/>
                  </a:ext>
                </a:extLst>
              </a:tr>
              <a:tr h="301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 Payment - Aggie Terrace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$546,498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6281209"/>
                  </a:ext>
                </a:extLst>
              </a:tr>
              <a:tr h="301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 payment - Gateway Terrace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$566,250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6145857"/>
                  </a:ext>
                </a:extLst>
              </a:tr>
              <a:tr h="301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Fees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$99,929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8144290"/>
                  </a:ext>
                </a:extLst>
              </a:tr>
              <a:tr h="301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Lot Improvements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$45,900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3261451"/>
                  </a:ext>
                </a:extLst>
              </a:tr>
              <a:tr h="301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Removal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$57,442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5880911"/>
                  </a:ext>
                </a:extLst>
              </a:tr>
              <a:tr h="438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IT/Telephone/Network Systems/Cameras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$116,484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2432103"/>
                  </a:ext>
                </a:extLst>
              </a:tr>
              <a:tr h="301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Expenses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$380,739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2709724"/>
                  </a:ext>
                </a:extLst>
              </a:tr>
              <a:tr h="438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$2,431,731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3140995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B374F2C-79B2-4795-AD14-892A766354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625132"/>
              </p:ext>
            </p:extLst>
          </p:nvPr>
        </p:nvGraphicFramePr>
        <p:xfrm>
          <a:off x="4780572" y="1804086"/>
          <a:ext cx="7142146" cy="428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32022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2022 Priority Capital Projects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5908" y="1829747"/>
            <a:ext cx="91178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Aggie Terrace Fire Suppression Upgrade 140,00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Improve Yellow Aggie Village East Parking Lot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Potential Parking Lot Resurfacing Projects: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Spectrum Green - $250,000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Aggie Village Laundry - $75,000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Old Main East - $50,000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Darwin Avenue - $75,000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5951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53AD-E1F3-4E7C-B360-69D40DA7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Peer Institutions Parking Rate Comparison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BFF672-1AEC-466D-BC6A-7B88815B11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059507"/>
              </p:ext>
            </p:extLst>
          </p:nvPr>
        </p:nvGraphicFramePr>
        <p:xfrm>
          <a:off x="1837039" y="1434732"/>
          <a:ext cx="8336691" cy="531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79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7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member of the Parking &amp; Transportation Advisory Committee, you will be provided with information for the upcoming year.  Please read all the material and be prepared to vote on Resolution 22-01 on February 8</a:t>
            </a:r>
            <a:r>
              <a:rPr lang="en-US" baseline="30000" dirty="0"/>
              <a:t>th</a:t>
            </a:r>
            <a:r>
              <a:rPr lang="en-US" dirty="0"/>
              <a:t>, 2:00 PM, University Inn room 507.</a:t>
            </a:r>
          </a:p>
          <a:p>
            <a:endParaRPr lang="en-US" dirty="0"/>
          </a:p>
          <a:p>
            <a:r>
              <a:rPr lang="en-US" dirty="0"/>
              <a:t>If you have questions regarding any of the material, please forward them to Allyson Olsen at allyson.olsen@usu.edu,  by Wednesday,  26</a:t>
            </a:r>
            <a:r>
              <a:rPr lang="en-US" baseline="30000" dirty="0"/>
              <a:t>th</a:t>
            </a:r>
            <a:r>
              <a:rPr lang="en-US" dirty="0"/>
              <a:t>.  A compilation of all questions and answers will be sent to the entire committee by Friday, January 28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588892" y="2842044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7012" y="283016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16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Parking and Transportation Advisory Committee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Welcome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Director’s report</a:t>
            </a:r>
          </a:p>
          <a:p>
            <a:pPr marL="457200" lvl="1" indent="0">
              <a:buNone/>
            </a:pPr>
            <a:r>
              <a:rPr lang="en-US" dirty="0"/>
              <a:t>a.    State of Parking and Transportation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Action items</a:t>
            </a:r>
          </a:p>
          <a:p>
            <a:pPr marL="457200" lvl="1" indent="0">
              <a:buNone/>
            </a:pPr>
            <a:r>
              <a:rPr lang="en-US" dirty="0"/>
              <a:t>a.    Approval of minutes</a:t>
            </a:r>
          </a:p>
          <a:p>
            <a:pPr marL="457200" lvl="1" indent="0">
              <a:buNone/>
            </a:pPr>
            <a:r>
              <a:rPr lang="en-US" dirty="0"/>
              <a:t>b.    Consideration of resolution 22-01 Parking Permit increase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items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business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7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2021 Accomplishments</a:t>
            </a:r>
            <a:br>
              <a:rPr lang="en-US" dirty="0"/>
            </a:br>
            <a:r>
              <a:rPr lang="en-US" sz="1600" dirty="0"/>
              <a:t>(Projects that had a direct impact on patrons of Parking and Transportation)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06464"/>
            <a:ext cx="10233800" cy="504374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Construction of the Gateway Parking Terrace at 700 N 1100 E  - 398 stall structure – complete September 2021.</a:t>
            </a:r>
          </a:p>
          <a:p>
            <a:pPr lvl="0"/>
            <a:r>
              <a:rPr lang="en-US" dirty="0"/>
              <a:t>Repaving of Stadium East Parking lot – complete September 2021.</a:t>
            </a:r>
          </a:p>
          <a:p>
            <a:pPr lvl="0"/>
            <a:r>
              <a:rPr lang="en-US" dirty="0"/>
              <a:t>Tunnel project construction on Aggie Blvd and 1100 E – complete November 2021.</a:t>
            </a:r>
          </a:p>
          <a:p>
            <a:pPr lvl="0"/>
            <a:r>
              <a:rPr lang="en-US" dirty="0"/>
              <a:t>Construction of new IT building – due for completion February 2022.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0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2022-23 Concerns</a:t>
            </a:r>
            <a:br>
              <a:rPr lang="en-US" sz="4400" dirty="0"/>
            </a:br>
            <a:r>
              <a:rPr lang="en-US" sz="1600" dirty="0"/>
              <a:t>(Projects that will have a  direct impact on patrons of Parking and Transportation)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97980"/>
            <a:ext cx="10233800" cy="501288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New Housing complex east of Central Suites – loss of 240 stalls – completion date of August 2022.</a:t>
            </a:r>
          </a:p>
          <a:p>
            <a:pPr lvl="0"/>
            <a:r>
              <a:rPr lang="en-US" dirty="0"/>
              <a:t>Impact of COVID-19 on Parking and Transportation Budget.</a:t>
            </a:r>
          </a:p>
          <a:p>
            <a:pPr lvl="0"/>
            <a:r>
              <a:rPr lang="en-US" dirty="0"/>
              <a:t>Construction of Mehdi </a:t>
            </a:r>
            <a:r>
              <a:rPr lang="en-US" dirty="0" err="1"/>
              <a:t>Haravi</a:t>
            </a:r>
            <a:r>
              <a:rPr lang="en-US" dirty="0"/>
              <a:t> building near Ray B. West – loss of 100 stalls in Purple lot.</a:t>
            </a:r>
          </a:p>
          <a:p>
            <a:pPr lvl="0"/>
            <a:r>
              <a:rPr lang="en-US" dirty="0"/>
              <a:t>New housing and parking terrace at south campus.</a:t>
            </a:r>
          </a:p>
          <a:p>
            <a:pPr lvl="0"/>
            <a:r>
              <a:rPr lang="en-US" dirty="0"/>
              <a:t>Remodel of BNR south wing – loss of 25 stalls in Red NR lot.</a:t>
            </a:r>
          </a:p>
          <a:p>
            <a:pPr lvl="0"/>
            <a:r>
              <a:rPr lang="en-US" dirty="0"/>
              <a:t>Managing parking permits with new Telecommuting schedules.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7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Noticeable Changes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Gateway Parking  Terrace - Faculty/Staff and residential student designation.  Visitors and commuter students may pay by the hour.  300 Faculty/Staff and up to 80 residential student permits for this location.  </a:t>
            </a:r>
          </a:p>
          <a:p>
            <a:r>
              <a:rPr lang="en-US" dirty="0"/>
              <a:t>Designation of an Orange permit area south of the Facilities Building in support of the addition of faculty/staff in the new IT building.  </a:t>
            </a:r>
          </a:p>
          <a:p>
            <a:r>
              <a:rPr lang="en-US" dirty="0"/>
              <a:t>Gray 2 expansion into the lot north of Radio &amp; TV.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7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166" y="-3101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Proposed Campus Parking Assignments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11" y="720603"/>
            <a:ext cx="4660977" cy="605292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AE94B9-606A-414E-BF28-9D348567F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Construction of </a:t>
            </a:r>
            <a:r>
              <a:rPr lang="en-US" dirty="0" err="1"/>
              <a:t>Haravi</a:t>
            </a:r>
            <a:r>
              <a:rPr lang="en-US" dirty="0"/>
              <a:t> Building</a:t>
            </a:r>
          </a:p>
          <a:p>
            <a:r>
              <a:rPr lang="en-US" dirty="0"/>
              <a:t>Completion of Central Suites</a:t>
            </a:r>
          </a:p>
          <a:p>
            <a:r>
              <a:rPr lang="en-US" dirty="0"/>
              <a:t>Completion of IT Building</a:t>
            </a:r>
          </a:p>
        </p:txBody>
      </p:sp>
    </p:spTree>
    <p:extLst>
      <p:ext uri="{BB962C8B-B14F-4D97-AF65-F5344CB8AC3E}">
        <p14:creationId xmlns:p14="http://schemas.microsoft.com/office/powerpoint/2010/main" val="13370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166" y="-3101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Faculty/Staff Proposed Parking Assignments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058" y="947993"/>
            <a:ext cx="7957645" cy="57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3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375" y="-3387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Proposed Resident Assignments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03" y="840260"/>
            <a:ext cx="7725587" cy="57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2573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10176</TotalTime>
  <Words>1654</Words>
  <Application>Microsoft Office PowerPoint</Application>
  <PresentationFormat>Widescreen</PresentationFormat>
  <Paragraphs>484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Depth</vt:lpstr>
      <vt:lpstr>Parking &amp; Transportation  Advisory  Committee</vt:lpstr>
      <vt:lpstr>Welcome!</vt:lpstr>
      <vt:lpstr>Parking and Transportation Advisory Committee Meeting</vt:lpstr>
      <vt:lpstr>2021 Accomplishments (Projects that had a direct impact on patrons of Parking and Transportation)</vt:lpstr>
      <vt:lpstr>2022-23 Concerns (Projects that will have a  direct impact on patrons of Parking and Transportation)</vt:lpstr>
      <vt:lpstr>Noticeable Changes </vt:lpstr>
      <vt:lpstr>Proposed Campus Parking Assignments</vt:lpstr>
      <vt:lpstr>Faculty/Staff Proposed Parking Assignments</vt:lpstr>
      <vt:lpstr>Proposed Resident Assignments</vt:lpstr>
      <vt:lpstr>Proposed Commuter Assignments</vt:lpstr>
      <vt:lpstr>Parking Permit Rate Table</vt:lpstr>
      <vt:lpstr>Past/Future Permit Projections Faculty/Staff lots </vt:lpstr>
      <vt:lpstr>Permit Pricing Trends</vt:lpstr>
      <vt:lpstr>Resolution 22-01</vt:lpstr>
      <vt:lpstr>Parking Revenue Sources</vt:lpstr>
      <vt:lpstr>Parking Expenses</vt:lpstr>
      <vt:lpstr>2022 Priority Capital Projects</vt:lpstr>
      <vt:lpstr>Peer Institutions Parking Rate Comparison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Parking and Transportation Committee</dc:title>
  <dc:creator>James Nye</dc:creator>
  <cp:lastModifiedBy>Craig Wright</cp:lastModifiedBy>
  <cp:revision>379</cp:revision>
  <cp:lastPrinted>2018-01-30T17:41:44Z</cp:lastPrinted>
  <dcterms:created xsi:type="dcterms:W3CDTF">2015-01-21T16:44:15Z</dcterms:created>
  <dcterms:modified xsi:type="dcterms:W3CDTF">2022-02-28T17:11:19Z</dcterms:modified>
</cp:coreProperties>
</file>